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401" r:id="rId2"/>
    <p:sldId id="391" r:id="rId3"/>
    <p:sldId id="322" r:id="rId4"/>
    <p:sldId id="432" r:id="rId5"/>
    <p:sldId id="281" r:id="rId6"/>
    <p:sldId id="344" r:id="rId7"/>
    <p:sldId id="345" r:id="rId8"/>
    <p:sldId id="299" r:id="rId9"/>
    <p:sldId id="341" r:id="rId10"/>
    <p:sldId id="258" r:id="rId11"/>
    <p:sldId id="306" r:id="rId12"/>
    <p:sldId id="347" r:id="rId13"/>
    <p:sldId id="348" r:id="rId14"/>
    <p:sldId id="351" r:id="rId15"/>
    <p:sldId id="349" r:id="rId16"/>
    <p:sldId id="350" r:id="rId17"/>
    <p:sldId id="352" r:id="rId18"/>
    <p:sldId id="354" r:id="rId19"/>
    <p:sldId id="433" r:id="rId20"/>
    <p:sldId id="380" r:id="rId21"/>
    <p:sldId id="404" r:id="rId22"/>
    <p:sldId id="406" r:id="rId23"/>
    <p:sldId id="384" r:id="rId24"/>
    <p:sldId id="425" r:id="rId25"/>
    <p:sldId id="426" r:id="rId26"/>
    <p:sldId id="407" r:id="rId27"/>
    <p:sldId id="389" r:id="rId28"/>
    <p:sldId id="257" r:id="rId29"/>
    <p:sldId id="388" r:id="rId30"/>
    <p:sldId id="408" r:id="rId31"/>
    <p:sldId id="409" r:id="rId32"/>
    <p:sldId id="435" r:id="rId33"/>
    <p:sldId id="329" r:id="rId34"/>
    <p:sldId id="331" r:id="rId35"/>
    <p:sldId id="332" r:id="rId36"/>
    <p:sldId id="333" r:id="rId37"/>
    <p:sldId id="335" r:id="rId38"/>
    <p:sldId id="334" r:id="rId39"/>
    <p:sldId id="336" r:id="rId40"/>
    <p:sldId id="338" r:id="rId41"/>
    <p:sldId id="357" r:id="rId42"/>
    <p:sldId id="337" r:id="rId43"/>
    <p:sldId id="437" r:id="rId44"/>
    <p:sldId id="321" r:id="rId45"/>
    <p:sldId id="438" r:id="rId46"/>
    <p:sldId id="439" r:id="rId47"/>
    <p:sldId id="440" r:id="rId48"/>
    <p:sldId id="441" r:id="rId49"/>
    <p:sldId id="442" r:id="rId50"/>
    <p:sldId id="410" r:id="rId51"/>
    <p:sldId id="414" r:id="rId52"/>
    <p:sldId id="411" r:id="rId53"/>
    <p:sldId id="412" r:id="rId54"/>
    <p:sldId id="415" r:id="rId55"/>
    <p:sldId id="416" r:id="rId56"/>
    <p:sldId id="413" r:id="rId57"/>
    <p:sldId id="417" r:id="rId58"/>
    <p:sldId id="418" r:id="rId59"/>
    <p:sldId id="419" r:id="rId60"/>
    <p:sldId id="427" r:id="rId61"/>
    <p:sldId id="443" r:id="rId62"/>
    <p:sldId id="444" r:id="rId63"/>
    <p:sldId id="445" r:id="rId64"/>
    <p:sldId id="446" r:id="rId65"/>
    <p:sldId id="447" r:id="rId66"/>
    <p:sldId id="430" r:id="rId67"/>
    <p:sldId id="431" r:id="rId6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6023" autoAdjust="0"/>
  </p:normalViewPr>
  <p:slideViewPr>
    <p:cSldViewPr snapToGrid="0">
      <p:cViewPr varScale="1">
        <p:scale>
          <a:sx n="85" d="100"/>
          <a:sy n="85" d="100"/>
        </p:scale>
        <p:origin x="54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118F6-D203-45C4-918A-9A543E94CB27}" type="datetimeFigureOut">
              <a:rPr lang="tr-TR" smtClean="0"/>
              <a:t>13.10.2023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FE8C25-0031-4282-B5C8-F7DDF4122F53}" type="slidenum">
              <a:rPr lang="tr-TR" smtClean="0"/>
              <a:t>‹#›</a:t>
            </a:fld>
            <a:endParaRPr lang="tr-TR"/>
          </a:p>
        </p:txBody>
      </p:sp>
    </p:spTree>
    <p:extLst>
      <p:ext uri="{BB962C8B-B14F-4D97-AF65-F5344CB8AC3E}">
        <p14:creationId xmlns:p14="http://schemas.microsoft.com/office/powerpoint/2010/main" val="1748651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66BAB9-32BD-40FE-BA81-F3EBC81A8D3F}" type="slidenum">
              <a:rPr lang="da-DK" smtClean="0"/>
              <a:t>1</a:t>
            </a:fld>
            <a:endParaRPr lang="da-DK"/>
          </a:p>
        </p:txBody>
      </p:sp>
    </p:spTree>
    <p:extLst>
      <p:ext uri="{BB962C8B-B14F-4D97-AF65-F5344CB8AC3E}">
        <p14:creationId xmlns:p14="http://schemas.microsoft.com/office/powerpoint/2010/main" val="2211829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6366BAB9-32BD-40FE-BA81-F3EBC81A8D3F}" type="slidenum">
              <a:rPr lang="da-DK" smtClean="0"/>
              <a:t>24</a:t>
            </a:fld>
            <a:endParaRPr lang="da-DK"/>
          </a:p>
        </p:txBody>
      </p:sp>
    </p:spTree>
    <p:extLst>
      <p:ext uri="{BB962C8B-B14F-4D97-AF65-F5344CB8AC3E}">
        <p14:creationId xmlns:p14="http://schemas.microsoft.com/office/powerpoint/2010/main" val="3066582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6366BAB9-32BD-40FE-BA81-F3EBC81A8D3F}" type="slidenum">
              <a:rPr lang="da-DK" smtClean="0"/>
              <a:t>25</a:t>
            </a:fld>
            <a:endParaRPr lang="da-DK"/>
          </a:p>
        </p:txBody>
      </p:sp>
    </p:spTree>
    <p:extLst>
      <p:ext uri="{BB962C8B-B14F-4D97-AF65-F5344CB8AC3E}">
        <p14:creationId xmlns:p14="http://schemas.microsoft.com/office/powerpoint/2010/main" val="1304652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66BAB9-32BD-40FE-BA81-F3EBC81A8D3F}" type="slidenum">
              <a:rPr lang="da-DK" smtClean="0"/>
              <a:t>27</a:t>
            </a:fld>
            <a:endParaRPr lang="da-DK"/>
          </a:p>
        </p:txBody>
      </p:sp>
    </p:spTree>
    <p:extLst>
      <p:ext uri="{BB962C8B-B14F-4D97-AF65-F5344CB8AC3E}">
        <p14:creationId xmlns:p14="http://schemas.microsoft.com/office/powerpoint/2010/main" val="3875393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6366BAB9-32BD-40FE-BA81-F3EBC81A8D3F}" type="slidenum">
              <a:rPr lang="da-DK" smtClean="0"/>
              <a:t>29</a:t>
            </a:fld>
            <a:endParaRPr lang="da-DK"/>
          </a:p>
        </p:txBody>
      </p:sp>
    </p:spTree>
    <p:extLst>
      <p:ext uri="{BB962C8B-B14F-4D97-AF65-F5344CB8AC3E}">
        <p14:creationId xmlns:p14="http://schemas.microsoft.com/office/powerpoint/2010/main" val="3544223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6366BAB9-32BD-40FE-BA81-F3EBC81A8D3F}" type="slidenum">
              <a:rPr lang="da-DK" smtClean="0"/>
              <a:t>30</a:t>
            </a:fld>
            <a:endParaRPr lang="da-DK"/>
          </a:p>
        </p:txBody>
      </p:sp>
    </p:spTree>
    <p:extLst>
      <p:ext uri="{BB962C8B-B14F-4D97-AF65-F5344CB8AC3E}">
        <p14:creationId xmlns:p14="http://schemas.microsoft.com/office/powerpoint/2010/main" val="2588474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6366BAB9-32BD-40FE-BA81-F3EBC81A8D3F}" type="slidenum">
              <a:rPr lang="da-DK" smtClean="0"/>
              <a:t>31</a:t>
            </a:fld>
            <a:endParaRPr lang="da-DK"/>
          </a:p>
        </p:txBody>
      </p:sp>
    </p:spTree>
    <p:extLst>
      <p:ext uri="{BB962C8B-B14F-4D97-AF65-F5344CB8AC3E}">
        <p14:creationId xmlns:p14="http://schemas.microsoft.com/office/powerpoint/2010/main" val="103201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İngilizce alt yazı olmadan anlaşılmaması.</a:t>
            </a:r>
          </a:p>
          <a:p>
            <a:r>
              <a:rPr lang="tr-TR" dirty="0" smtClean="0"/>
              <a:t>Ses denemelerinin</a:t>
            </a:r>
            <a:r>
              <a:rPr lang="tr-TR" baseline="0" dirty="0" smtClean="0"/>
              <a:t> yapılması</a:t>
            </a:r>
            <a:endParaRPr lang="tr-TR" dirty="0"/>
          </a:p>
        </p:txBody>
      </p:sp>
      <p:sp>
        <p:nvSpPr>
          <p:cNvPr id="4" name="Slayt Numarası Yer Tutucusu 3"/>
          <p:cNvSpPr>
            <a:spLocks noGrp="1"/>
          </p:cNvSpPr>
          <p:nvPr>
            <p:ph type="sldNum" sz="quarter" idx="10"/>
          </p:nvPr>
        </p:nvSpPr>
        <p:spPr/>
        <p:txBody>
          <a:bodyPr/>
          <a:lstStyle/>
          <a:p>
            <a:fld id="{AFFE8C25-0031-4282-B5C8-F7DDF4122F53}" type="slidenum">
              <a:rPr lang="tr-TR" smtClean="0"/>
              <a:t>41</a:t>
            </a:fld>
            <a:endParaRPr lang="tr-TR"/>
          </a:p>
        </p:txBody>
      </p:sp>
    </p:spTree>
    <p:extLst>
      <p:ext uri="{BB962C8B-B14F-4D97-AF65-F5344CB8AC3E}">
        <p14:creationId xmlns:p14="http://schemas.microsoft.com/office/powerpoint/2010/main" val="3962282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6366BAB9-32BD-40FE-BA81-F3EBC81A8D3F}" type="slidenum">
              <a:rPr lang="da-DK" smtClean="0"/>
              <a:t>50</a:t>
            </a:fld>
            <a:endParaRPr lang="da-DK"/>
          </a:p>
        </p:txBody>
      </p:sp>
    </p:spTree>
    <p:extLst>
      <p:ext uri="{BB962C8B-B14F-4D97-AF65-F5344CB8AC3E}">
        <p14:creationId xmlns:p14="http://schemas.microsoft.com/office/powerpoint/2010/main" val="1660033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Çalışmanızı başkalarıyla paylaşarak olumlu bir etki yaratabilirsiniz. Yazdığınız bir makale, çektiğiniz bir fotoğraf veya çektiğiniz bir video olsun, insanların dikkatini daha önce bilmedikleri veya düşünmedikleri sorunlara, zorluklara ve çevre sorunlarının çözümlerine çekiyorsunuz. </a:t>
            </a:r>
          </a:p>
          <a:p>
            <a:endParaRPr lang="aa-ET" dirty="0"/>
          </a:p>
        </p:txBody>
      </p:sp>
      <p:sp>
        <p:nvSpPr>
          <p:cNvPr id="4" name="Slide Number Placeholder 3"/>
          <p:cNvSpPr>
            <a:spLocks noGrp="1"/>
          </p:cNvSpPr>
          <p:nvPr>
            <p:ph type="sldNum" sz="quarter" idx="5"/>
          </p:nvPr>
        </p:nvSpPr>
        <p:spPr/>
        <p:txBody>
          <a:bodyPr/>
          <a:lstStyle/>
          <a:p>
            <a:fld id="{6366BAB9-32BD-40FE-BA81-F3EBC81A8D3F}" type="slidenum">
              <a:rPr lang="da-DK" smtClean="0"/>
              <a:t>52</a:t>
            </a:fld>
            <a:endParaRPr lang="da-DK"/>
          </a:p>
        </p:txBody>
      </p:sp>
    </p:spTree>
    <p:extLst>
      <p:ext uri="{BB962C8B-B14F-4D97-AF65-F5344CB8AC3E}">
        <p14:creationId xmlns:p14="http://schemas.microsoft.com/office/powerpoint/2010/main" val="3415276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6366BAB9-32BD-40FE-BA81-F3EBC81A8D3F}" type="slidenum">
              <a:rPr lang="da-DK" smtClean="0"/>
              <a:t>53</a:t>
            </a:fld>
            <a:endParaRPr lang="da-DK"/>
          </a:p>
        </p:txBody>
      </p:sp>
    </p:spTree>
    <p:extLst>
      <p:ext uri="{BB962C8B-B14F-4D97-AF65-F5344CB8AC3E}">
        <p14:creationId xmlns:p14="http://schemas.microsoft.com/office/powerpoint/2010/main" val="3087289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010A9F-2DE3-4FD4-8005-E6A8233750CD}" type="slidenum">
              <a:rPr lang="da-DK" smtClean="0"/>
              <a:t>2</a:t>
            </a:fld>
            <a:endParaRPr lang="da-DK"/>
          </a:p>
        </p:txBody>
      </p:sp>
    </p:spTree>
    <p:extLst>
      <p:ext uri="{BB962C8B-B14F-4D97-AF65-F5344CB8AC3E}">
        <p14:creationId xmlns:p14="http://schemas.microsoft.com/office/powerpoint/2010/main" val="1112243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6366BAB9-32BD-40FE-BA81-F3EBC81A8D3F}" type="slidenum">
              <a:rPr lang="da-DK" smtClean="0"/>
              <a:t>54</a:t>
            </a:fld>
            <a:endParaRPr lang="da-DK"/>
          </a:p>
        </p:txBody>
      </p:sp>
    </p:spTree>
    <p:extLst>
      <p:ext uri="{BB962C8B-B14F-4D97-AF65-F5344CB8AC3E}">
        <p14:creationId xmlns:p14="http://schemas.microsoft.com/office/powerpoint/2010/main" val="3295932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6366BAB9-32BD-40FE-BA81-F3EBC81A8D3F}" type="slidenum">
              <a:rPr lang="da-DK" smtClean="0"/>
              <a:t>56</a:t>
            </a:fld>
            <a:endParaRPr lang="da-DK"/>
          </a:p>
        </p:txBody>
      </p:sp>
    </p:spTree>
    <p:extLst>
      <p:ext uri="{BB962C8B-B14F-4D97-AF65-F5344CB8AC3E}">
        <p14:creationId xmlns:p14="http://schemas.microsoft.com/office/powerpoint/2010/main" val="4094576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6366BAB9-32BD-40FE-BA81-F3EBC81A8D3F}" type="slidenum">
              <a:rPr lang="da-DK" smtClean="0"/>
              <a:t>57</a:t>
            </a:fld>
            <a:endParaRPr lang="da-DK"/>
          </a:p>
        </p:txBody>
      </p:sp>
    </p:spTree>
    <p:extLst>
      <p:ext uri="{BB962C8B-B14F-4D97-AF65-F5344CB8AC3E}">
        <p14:creationId xmlns:p14="http://schemas.microsoft.com/office/powerpoint/2010/main" val="532329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6366BAB9-32BD-40FE-BA81-F3EBC81A8D3F}" type="slidenum">
              <a:rPr lang="da-DK" smtClean="0"/>
              <a:t>58</a:t>
            </a:fld>
            <a:endParaRPr lang="da-DK"/>
          </a:p>
        </p:txBody>
      </p:sp>
    </p:spTree>
    <p:extLst>
      <p:ext uri="{BB962C8B-B14F-4D97-AF65-F5344CB8AC3E}">
        <p14:creationId xmlns:p14="http://schemas.microsoft.com/office/powerpoint/2010/main" val="641304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6366BAB9-32BD-40FE-BA81-F3EBC81A8D3F}" type="slidenum">
              <a:rPr lang="da-DK" smtClean="0"/>
              <a:t>59</a:t>
            </a:fld>
            <a:endParaRPr lang="da-DK"/>
          </a:p>
        </p:txBody>
      </p:sp>
    </p:spTree>
    <p:extLst>
      <p:ext uri="{BB962C8B-B14F-4D97-AF65-F5344CB8AC3E}">
        <p14:creationId xmlns:p14="http://schemas.microsoft.com/office/powerpoint/2010/main" val="1537205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6366BAB9-32BD-40FE-BA81-F3EBC81A8D3F}" type="slidenum">
              <a:rPr lang="da-DK" smtClean="0"/>
              <a:t>60</a:t>
            </a:fld>
            <a:endParaRPr lang="da-DK"/>
          </a:p>
        </p:txBody>
      </p:sp>
    </p:spTree>
    <p:extLst>
      <p:ext uri="{BB962C8B-B14F-4D97-AF65-F5344CB8AC3E}">
        <p14:creationId xmlns:p14="http://schemas.microsoft.com/office/powerpoint/2010/main" val="3027180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Doğa, en zorlu koşullarda bile uyum sağlama ve hayatta kalmanın bir yolunu bulma konusunda inanılmaz bir yeteneğe sahiptir. Ancak bu esnekliğin çoğu zaman önemli bir bedeli vardır. </a:t>
            </a:r>
          </a:p>
          <a:p>
            <a:r>
              <a:rPr lang="tr-TR" dirty="0"/>
              <a:t>Malta, hızlı nüfus artışının, aşırı gelişmenin ve habitat kaybının yaşamlarımız ve adaların biyolojik çeşitliliği üzerinde nasıl olumsuz bir etkiye sahip olduğunun bir örneğidir.  </a:t>
            </a:r>
          </a:p>
          <a:p>
            <a:endParaRPr lang="tr-TR" dirty="0"/>
          </a:p>
          <a:p>
            <a:r>
              <a:rPr lang="tr-TR" dirty="0"/>
              <a:t>(Malta hızla artan bir nüfusa sahiptir. Malta'nın 2011'de 417.432 olan nüfusu 2021'de 519.562'ye, yani yaklaşık %25'lik bir artışa ulaşacaktır. ….)</a:t>
            </a:r>
          </a:p>
          <a:p>
            <a:endParaRPr lang="tr-TR" dirty="0"/>
          </a:p>
        </p:txBody>
      </p:sp>
      <p:sp>
        <p:nvSpPr>
          <p:cNvPr id="4" name="Slayt Numarası Yer Tutucusu 3"/>
          <p:cNvSpPr>
            <a:spLocks noGrp="1"/>
          </p:cNvSpPr>
          <p:nvPr>
            <p:ph type="sldNum" sz="quarter" idx="5"/>
          </p:nvPr>
        </p:nvSpPr>
        <p:spPr/>
        <p:txBody>
          <a:bodyPr/>
          <a:lstStyle/>
          <a:p>
            <a:fld id="{AFFE8C25-0031-4282-B5C8-F7DDF4122F53}" type="slidenum">
              <a:rPr lang="tr-TR" smtClean="0"/>
              <a:t>62</a:t>
            </a:fld>
            <a:endParaRPr lang="tr-TR"/>
          </a:p>
        </p:txBody>
      </p:sp>
    </p:spTree>
    <p:extLst>
      <p:ext uri="{BB962C8B-B14F-4D97-AF65-F5344CB8AC3E}">
        <p14:creationId xmlns:p14="http://schemas.microsoft.com/office/powerpoint/2010/main" val="3687989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Bu proje, insan kolektifinin zehirli </a:t>
            </a:r>
            <a:r>
              <a:rPr lang="tr-TR" dirty="0" err="1"/>
              <a:t>tüketiciliğini</a:t>
            </a:r>
            <a:r>
              <a:rPr lang="tr-TR" dirty="0"/>
              <a:t> temsil eden bir karakteri sergilemeye çalıştığım bir fotoğraftır. </a:t>
            </a:r>
          </a:p>
          <a:p>
            <a:r>
              <a:rPr lang="tr-TR" dirty="0"/>
              <a:t>Karakter, kolektif açgözlülüğü ve tüm insanlığın çevreye olan saygısını tek bir varlığa veya karaktere sıkıştırılmış olarak gösteriyor.</a:t>
            </a:r>
          </a:p>
        </p:txBody>
      </p:sp>
      <p:sp>
        <p:nvSpPr>
          <p:cNvPr id="4" name="Slayt Numarası Yer Tutucusu 3"/>
          <p:cNvSpPr>
            <a:spLocks noGrp="1"/>
          </p:cNvSpPr>
          <p:nvPr>
            <p:ph type="sldNum" sz="quarter" idx="5"/>
          </p:nvPr>
        </p:nvSpPr>
        <p:spPr/>
        <p:txBody>
          <a:bodyPr/>
          <a:lstStyle/>
          <a:p>
            <a:fld id="{AFFE8C25-0031-4282-B5C8-F7DDF4122F53}" type="slidenum">
              <a:rPr lang="tr-TR" smtClean="0"/>
              <a:t>63</a:t>
            </a:fld>
            <a:endParaRPr lang="tr-TR"/>
          </a:p>
        </p:txBody>
      </p:sp>
    </p:spTree>
    <p:extLst>
      <p:ext uri="{BB962C8B-B14F-4D97-AF65-F5344CB8AC3E}">
        <p14:creationId xmlns:p14="http://schemas.microsoft.com/office/powerpoint/2010/main" val="4267191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"Dijital Kirlilik" adlı videomuz, Sürdürülebilir Kalkınma Hedefi #12 olan "Sorumlu Tüketim ve Üretim" ile ilgilidir. </a:t>
            </a:r>
          </a:p>
          <a:p>
            <a:r>
              <a:rPr lang="tr-TR" dirty="0"/>
              <a:t>Videomuz dijital kirlilik konusunu ele alırken, aynı zamanda izleyicileri etkileri hakkında bilgilendirerek, dijital medya tüketirken nasıl daha sorumlu olunabileceği konusunda farkındalık yaratmaktadır. </a:t>
            </a:r>
          </a:p>
          <a:p>
            <a:r>
              <a:rPr lang="tr-TR" dirty="0"/>
              <a:t>Ayrıca, bu dijital kirlilik sorunu için birden fazla çözüm önermekte ve CO2 emisyon miktarını nasıl azaltabileceğimize de değinmektedir.</a:t>
            </a:r>
          </a:p>
        </p:txBody>
      </p:sp>
      <p:sp>
        <p:nvSpPr>
          <p:cNvPr id="4" name="Slayt Numarası Yer Tutucusu 3"/>
          <p:cNvSpPr>
            <a:spLocks noGrp="1"/>
          </p:cNvSpPr>
          <p:nvPr>
            <p:ph type="sldNum" sz="quarter" idx="5"/>
          </p:nvPr>
        </p:nvSpPr>
        <p:spPr/>
        <p:txBody>
          <a:bodyPr/>
          <a:lstStyle/>
          <a:p>
            <a:fld id="{AFFE8C25-0031-4282-B5C8-F7DDF4122F53}" type="slidenum">
              <a:rPr lang="tr-TR" smtClean="0"/>
              <a:t>65</a:t>
            </a:fld>
            <a:endParaRPr lang="tr-TR"/>
          </a:p>
        </p:txBody>
      </p:sp>
    </p:spTree>
    <p:extLst>
      <p:ext uri="{BB962C8B-B14F-4D97-AF65-F5344CB8AC3E}">
        <p14:creationId xmlns:p14="http://schemas.microsoft.com/office/powerpoint/2010/main" val="833146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FFE8C25-0031-4282-B5C8-F7DDF4122F53}" type="slidenum">
              <a:rPr lang="tr-TR" smtClean="0"/>
              <a:t>66</a:t>
            </a:fld>
            <a:endParaRPr lang="tr-TR"/>
          </a:p>
        </p:txBody>
      </p:sp>
    </p:spTree>
    <p:extLst>
      <p:ext uri="{BB962C8B-B14F-4D97-AF65-F5344CB8AC3E}">
        <p14:creationId xmlns:p14="http://schemas.microsoft.com/office/powerpoint/2010/main" val="3228381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Dünyada 43 ülkede 495.000 öğrenci ile çalışmalarını sürdürmektedir. </a:t>
            </a:r>
          </a:p>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Video https://www.youtube.com/watch?v=5rtij3ygSk0&amp;t=27s</a:t>
            </a:r>
          </a:p>
          <a:p>
            <a:endParaRPr lang="tr-TR" dirty="0"/>
          </a:p>
        </p:txBody>
      </p:sp>
      <p:sp>
        <p:nvSpPr>
          <p:cNvPr id="4" name="Slayt Numarası Yer Tutucusu 3"/>
          <p:cNvSpPr>
            <a:spLocks noGrp="1"/>
          </p:cNvSpPr>
          <p:nvPr>
            <p:ph type="sldNum" sz="quarter" idx="5"/>
          </p:nvPr>
        </p:nvSpPr>
        <p:spPr/>
        <p:txBody>
          <a:bodyPr/>
          <a:lstStyle/>
          <a:p>
            <a:fld id="{AFFE8C25-0031-4282-B5C8-F7DDF4122F53}" type="slidenum">
              <a:rPr lang="tr-TR" smtClean="0"/>
              <a:t>4</a:t>
            </a:fld>
            <a:endParaRPr lang="tr-TR"/>
          </a:p>
        </p:txBody>
      </p:sp>
    </p:spTree>
    <p:extLst>
      <p:ext uri="{BB962C8B-B14F-4D97-AF65-F5344CB8AC3E}">
        <p14:creationId xmlns:p14="http://schemas.microsoft.com/office/powerpoint/2010/main" val="3250507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FFE8C25-0031-4282-B5C8-F7DDF4122F53}" type="slidenum">
              <a:rPr lang="tr-TR" smtClean="0"/>
              <a:t>67</a:t>
            </a:fld>
            <a:endParaRPr lang="tr-TR"/>
          </a:p>
        </p:txBody>
      </p:sp>
    </p:spTree>
    <p:extLst>
      <p:ext uri="{BB962C8B-B14F-4D97-AF65-F5344CB8AC3E}">
        <p14:creationId xmlns:p14="http://schemas.microsoft.com/office/powerpoint/2010/main" val="3702786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FFE8C25-0031-4282-B5C8-F7DDF4122F53}" type="slidenum">
              <a:rPr lang="tr-TR" smtClean="0"/>
              <a:t>7</a:t>
            </a:fld>
            <a:endParaRPr lang="tr-TR"/>
          </a:p>
        </p:txBody>
      </p:sp>
    </p:spTree>
    <p:extLst>
      <p:ext uri="{BB962C8B-B14F-4D97-AF65-F5344CB8AC3E}">
        <p14:creationId xmlns:p14="http://schemas.microsoft.com/office/powerpoint/2010/main" val="2496092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A5F075E-FBAF-4DB2-ADEF-5169E6EDDA1B}" type="slidenum">
              <a:rPr lang="en-GB" smtClean="0"/>
              <a:pPr/>
              <a:t>11</a:t>
            </a:fld>
            <a:endParaRPr lang="en-GB"/>
          </a:p>
        </p:txBody>
      </p:sp>
    </p:spTree>
    <p:extLst>
      <p:ext uri="{BB962C8B-B14F-4D97-AF65-F5344CB8AC3E}">
        <p14:creationId xmlns:p14="http://schemas.microsoft.com/office/powerpoint/2010/main" val="3160824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6366BAB9-32BD-40FE-BA81-F3EBC81A8D3F}" type="slidenum">
              <a:rPr lang="da-DK" smtClean="0"/>
              <a:t>20</a:t>
            </a:fld>
            <a:endParaRPr lang="da-DK"/>
          </a:p>
        </p:txBody>
      </p:sp>
    </p:spTree>
    <p:extLst>
      <p:ext uri="{BB962C8B-B14F-4D97-AF65-F5344CB8AC3E}">
        <p14:creationId xmlns:p14="http://schemas.microsoft.com/office/powerpoint/2010/main" val="3753471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a:t>
            </a:r>
            <a:endParaRPr lang="aa-ET" dirty="0"/>
          </a:p>
        </p:txBody>
      </p:sp>
      <p:sp>
        <p:nvSpPr>
          <p:cNvPr id="4" name="Slide Number Placeholder 3"/>
          <p:cNvSpPr>
            <a:spLocks noGrp="1"/>
          </p:cNvSpPr>
          <p:nvPr>
            <p:ph type="sldNum" sz="quarter" idx="5"/>
          </p:nvPr>
        </p:nvSpPr>
        <p:spPr/>
        <p:txBody>
          <a:bodyPr/>
          <a:lstStyle/>
          <a:p>
            <a:fld id="{6366BAB9-32BD-40FE-BA81-F3EBC81A8D3F}" type="slidenum">
              <a:rPr lang="da-DK" smtClean="0"/>
              <a:t>21</a:t>
            </a:fld>
            <a:endParaRPr lang="da-DK"/>
          </a:p>
        </p:txBody>
      </p:sp>
    </p:spTree>
    <p:extLst>
      <p:ext uri="{BB962C8B-B14F-4D97-AF65-F5344CB8AC3E}">
        <p14:creationId xmlns:p14="http://schemas.microsoft.com/office/powerpoint/2010/main" val="2066764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6366BAB9-32BD-40FE-BA81-F3EBC81A8D3F}" type="slidenum">
              <a:rPr lang="da-DK" smtClean="0"/>
              <a:t>22</a:t>
            </a:fld>
            <a:endParaRPr lang="da-DK"/>
          </a:p>
        </p:txBody>
      </p:sp>
    </p:spTree>
    <p:extLst>
      <p:ext uri="{BB962C8B-B14F-4D97-AF65-F5344CB8AC3E}">
        <p14:creationId xmlns:p14="http://schemas.microsoft.com/office/powerpoint/2010/main" val="456450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6366BAB9-32BD-40FE-BA81-F3EBC81A8D3F}" type="slidenum">
              <a:rPr lang="da-DK" smtClean="0"/>
              <a:t>23</a:t>
            </a:fld>
            <a:endParaRPr lang="da-DK"/>
          </a:p>
        </p:txBody>
      </p:sp>
    </p:spTree>
    <p:extLst>
      <p:ext uri="{BB962C8B-B14F-4D97-AF65-F5344CB8AC3E}">
        <p14:creationId xmlns:p14="http://schemas.microsoft.com/office/powerpoint/2010/main" val="1393584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98C85AAF-D072-4B63-84E4-7D7C94C58E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xmlns="" id="{8AEE11B5-D229-4458-A59E-505DCAD3CD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xmlns="" id="{B2DDE161-4327-4E02-A5AB-BECA24F138A0}"/>
              </a:ext>
            </a:extLst>
          </p:cNvPr>
          <p:cNvSpPr>
            <a:spLocks noGrp="1"/>
          </p:cNvSpPr>
          <p:nvPr>
            <p:ph type="dt" sz="half" idx="10"/>
          </p:nvPr>
        </p:nvSpPr>
        <p:spPr/>
        <p:txBody>
          <a:bodyPr/>
          <a:lstStyle/>
          <a:p>
            <a:fld id="{3926A3E9-4E78-4E4A-BAA9-C789369E6F42}" type="datetimeFigureOut">
              <a:rPr lang="tr-TR" smtClean="0"/>
              <a:t>13.10.2023</a:t>
            </a:fld>
            <a:endParaRPr lang="tr-TR"/>
          </a:p>
        </p:txBody>
      </p:sp>
      <p:sp>
        <p:nvSpPr>
          <p:cNvPr id="5" name="Alt Bilgi Yer Tutucusu 4">
            <a:extLst>
              <a:ext uri="{FF2B5EF4-FFF2-40B4-BE49-F238E27FC236}">
                <a16:creationId xmlns:a16="http://schemas.microsoft.com/office/drawing/2014/main" xmlns="" id="{66F70FC7-7566-4978-A677-1345CD5B80F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EAB81F28-71CB-40C0-AACC-8E501AFA3732}"/>
              </a:ext>
            </a:extLst>
          </p:cNvPr>
          <p:cNvSpPr>
            <a:spLocks noGrp="1"/>
          </p:cNvSpPr>
          <p:nvPr>
            <p:ph type="sldNum" sz="quarter" idx="12"/>
          </p:nvPr>
        </p:nvSpPr>
        <p:spPr/>
        <p:txBody>
          <a:bodyPr/>
          <a:lstStyle/>
          <a:p>
            <a:fld id="{1575324A-AEE4-4948-B913-524D87CDB026}" type="slidenum">
              <a:rPr lang="tr-TR" smtClean="0"/>
              <a:t>‹#›</a:t>
            </a:fld>
            <a:endParaRPr lang="tr-TR"/>
          </a:p>
        </p:txBody>
      </p:sp>
    </p:spTree>
    <p:extLst>
      <p:ext uri="{BB962C8B-B14F-4D97-AF65-F5344CB8AC3E}">
        <p14:creationId xmlns:p14="http://schemas.microsoft.com/office/powerpoint/2010/main" val="203005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507A5B01-5490-4230-85E4-38FE0D610022}"/>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xmlns="" id="{8541BFD6-40ED-43DC-85EC-51318709A972}"/>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xmlns="" id="{A3D5F661-908D-4AF2-8065-DA744A7AE833}"/>
              </a:ext>
            </a:extLst>
          </p:cNvPr>
          <p:cNvSpPr>
            <a:spLocks noGrp="1"/>
          </p:cNvSpPr>
          <p:nvPr>
            <p:ph type="dt" sz="half" idx="10"/>
          </p:nvPr>
        </p:nvSpPr>
        <p:spPr/>
        <p:txBody>
          <a:bodyPr/>
          <a:lstStyle/>
          <a:p>
            <a:fld id="{3926A3E9-4E78-4E4A-BAA9-C789369E6F42}" type="datetimeFigureOut">
              <a:rPr lang="tr-TR" smtClean="0"/>
              <a:t>13.10.2023</a:t>
            </a:fld>
            <a:endParaRPr lang="tr-TR"/>
          </a:p>
        </p:txBody>
      </p:sp>
      <p:sp>
        <p:nvSpPr>
          <p:cNvPr id="5" name="Alt Bilgi Yer Tutucusu 4">
            <a:extLst>
              <a:ext uri="{FF2B5EF4-FFF2-40B4-BE49-F238E27FC236}">
                <a16:creationId xmlns:a16="http://schemas.microsoft.com/office/drawing/2014/main" xmlns="" id="{1C51C860-F2D6-49CA-A577-2DC39736004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C5E3329C-0C47-4202-A3FC-0F16FECF858A}"/>
              </a:ext>
            </a:extLst>
          </p:cNvPr>
          <p:cNvSpPr>
            <a:spLocks noGrp="1"/>
          </p:cNvSpPr>
          <p:nvPr>
            <p:ph type="sldNum" sz="quarter" idx="12"/>
          </p:nvPr>
        </p:nvSpPr>
        <p:spPr/>
        <p:txBody>
          <a:bodyPr/>
          <a:lstStyle/>
          <a:p>
            <a:fld id="{1575324A-AEE4-4948-B913-524D87CDB026}" type="slidenum">
              <a:rPr lang="tr-TR" smtClean="0"/>
              <a:t>‹#›</a:t>
            </a:fld>
            <a:endParaRPr lang="tr-TR"/>
          </a:p>
        </p:txBody>
      </p:sp>
    </p:spTree>
    <p:extLst>
      <p:ext uri="{BB962C8B-B14F-4D97-AF65-F5344CB8AC3E}">
        <p14:creationId xmlns:p14="http://schemas.microsoft.com/office/powerpoint/2010/main" val="2625862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xmlns="" id="{7E4DA6BB-4DE9-4620-A564-C0B8BD6969F3}"/>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xmlns="" id="{62502E61-8963-48DF-BAFB-100309E82F01}"/>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xmlns="" id="{B6A6E929-9E0A-4984-A63C-388503381DB2}"/>
              </a:ext>
            </a:extLst>
          </p:cNvPr>
          <p:cNvSpPr>
            <a:spLocks noGrp="1"/>
          </p:cNvSpPr>
          <p:nvPr>
            <p:ph type="dt" sz="half" idx="10"/>
          </p:nvPr>
        </p:nvSpPr>
        <p:spPr/>
        <p:txBody>
          <a:bodyPr/>
          <a:lstStyle/>
          <a:p>
            <a:fld id="{3926A3E9-4E78-4E4A-BAA9-C789369E6F42}" type="datetimeFigureOut">
              <a:rPr lang="tr-TR" smtClean="0"/>
              <a:t>13.10.2023</a:t>
            </a:fld>
            <a:endParaRPr lang="tr-TR"/>
          </a:p>
        </p:txBody>
      </p:sp>
      <p:sp>
        <p:nvSpPr>
          <p:cNvPr id="5" name="Alt Bilgi Yer Tutucusu 4">
            <a:extLst>
              <a:ext uri="{FF2B5EF4-FFF2-40B4-BE49-F238E27FC236}">
                <a16:creationId xmlns:a16="http://schemas.microsoft.com/office/drawing/2014/main" xmlns="" id="{F398ADF0-7157-435A-BDF3-C7C68DB1E8C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CB781429-6E4C-470D-9501-E5C30896EF60}"/>
              </a:ext>
            </a:extLst>
          </p:cNvPr>
          <p:cNvSpPr>
            <a:spLocks noGrp="1"/>
          </p:cNvSpPr>
          <p:nvPr>
            <p:ph type="sldNum" sz="quarter" idx="12"/>
          </p:nvPr>
        </p:nvSpPr>
        <p:spPr/>
        <p:txBody>
          <a:bodyPr/>
          <a:lstStyle/>
          <a:p>
            <a:fld id="{1575324A-AEE4-4948-B913-524D87CDB026}" type="slidenum">
              <a:rPr lang="tr-TR" smtClean="0"/>
              <a:t>‹#›</a:t>
            </a:fld>
            <a:endParaRPr lang="tr-TR"/>
          </a:p>
        </p:txBody>
      </p:sp>
    </p:spTree>
    <p:extLst>
      <p:ext uri="{BB962C8B-B14F-4D97-AF65-F5344CB8AC3E}">
        <p14:creationId xmlns:p14="http://schemas.microsoft.com/office/powerpoint/2010/main" val="3119607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rontcover #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E1DDE5E-F8E5-49CD-9880-21E5138622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349"/>
          <a:stretch/>
        </p:blipFill>
        <p:spPr>
          <a:xfrm>
            <a:off x="4451559" y="0"/>
            <a:ext cx="7740441" cy="6858000"/>
          </a:xfrm>
          <a:prstGeom prst="rect">
            <a:avLst/>
          </a:prstGeom>
        </p:spPr>
      </p:pic>
      <p:sp>
        <p:nvSpPr>
          <p:cNvPr id="13" name="Side BG">
            <a:extLst>
              <a:ext uri="{FF2B5EF4-FFF2-40B4-BE49-F238E27FC236}">
                <a16:creationId xmlns:a16="http://schemas.microsoft.com/office/drawing/2014/main" xmlns="" id="{177CF2DB-EABA-463A-B1BA-6B6E6DECAC0F}"/>
              </a:ext>
            </a:extLst>
          </p:cNvPr>
          <p:cNvSpPr/>
          <p:nvPr userDrawn="1"/>
        </p:nvSpPr>
        <p:spPr>
          <a:xfrm>
            <a:off x="0" y="-12700"/>
            <a:ext cx="6069254" cy="6870700"/>
          </a:xfrm>
          <a:custGeom>
            <a:avLst/>
            <a:gdLst>
              <a:gd name="connsiteX0" fmla="*/ 0 w 6069254"/>
              <a:gd name="connsiteY0" fmla="*/ 0 h 6870700"/>
              <a:gd name="connsiteX1" fmla="*/ 6069254 w 6069254"/>
              <a:gd name="connsiteY1" fmla="*/ 0 h 6870700"/>
              <a:gd name="connsiteX2" fmla="*/ 5963777 w 6069254"/>
              <a:gd name="connsiteY2" fmla="*/ 194014 h 6870700"/>
              <a:gd name="connsiteX3" fmla="*/ 5902409 w 6069254"/>
              <a:gd name="connsiteY3" fmla="*/ 6758579 h 6870700"/>
              <a:gd name="connsiteX4" fmla="*/ 5967424 w 6069254"/>
              <a:gd name="connsiteY4" fmla="*/ 6870700 h 6870700"/>
              <a:gd name="connsiteX5" fmla="*/ 0 w 6069254"/>
              <a:gd name="connsiteY5" fmla="*/ 687070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9254" h="6870700">
                <a:moveTo>
                  <a:pt x="0" y="0"/>
                </a:moveTo>
                <a:lnTo>
                  <a:pt x="6069254" y="0"/>
                </a:lnTo>
                <a:lnTo>
                  <a:pt x="5963777" y="194014"/>
                </a:lnTo>
                <a:cubicBezTo>
                  <a:pt x="4919896" y="2239537"/>
                  <a:pt x="5227326" y="5505566"/>
                  <a:pt x="5902409" y="6758579"/>
                </a:cubicBezTo>
                <a:lnTo>
                  <a:pt x="5967424" y="6870700"/>
                </a:lnTo>
                <a:lnTo>
                  <a:pt x="0" y="6870700"/>
                </a:lnTo>
                <a:close/>
              </a:path>
            </a:pathLst>
          </a:custGeom>
          <a:gradFill flip="none" rotWithShape="1">
            <a:gsLst>
              <a:gs pos="0">
                <a:srgbClr val="EC6608"/>
              </a:gs>
              <a:gs pos="100000">
                <a:srgbClr val="F392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pic>
        <p:nvPicPr>
          <p:cNvPr id="5" name="Logo">
            <a:extLst>
              <a:ext uri="{FF2B5EF4-FFF2-40B4-BE49-F238E27FC236}">
                <a16:creationId xmlns:a16="http://schemas.microsoft.com/office/drawing/2014/main" xmlns="" id="{598D0419-08B8-4875-8536-9CEC3D6DCA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0"/>
          <a:stretch/>
        </p:blipFill>
        <p:spPr>
          <a:xfrm>
            <a:off x="190578" y="0"/>
            <a:ext cx="1172549" cy="2011680"/>
          </a:xfrm>
          <a:prstGeom prst="rect">
            <a:avLst/>
          </a:prstGeom>
        </p:spPr>
      </p:pic>
    </p:spTree>
    <p:extLst>
      <p:ext uri="{BB962C8B-B14F-4D97-AF65-F5344CB8AC3E}">
        <p14:creationId xmlns:p14="http://schemas.microsoft.com/office/powerpoint/2010/main" val="3540876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Breakslide #01">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xmlns="" id="{A35BE89A-6230-48DD-86AC-D65F559A25D0}"/>
              </a:ext>
            </a:extLst>
          </p:cNvPr>
          <p:cNvSpPr/>
          <p:nvPr userDrawn="1"/>
        </p:nvSpPr>
        <p:spPr>
          <a:xfrm>
            <a:off x="0" y="0"/>
            <a:ext cx="12192000" cy="6858000"/>
          </a:xfrm>
          <a:prstGeom prst="rect">
            <a:avLst/>
          </a:prstGeom>
          <a:gradFill flip="none" rotWithShape="1">
            <a:gsLst>
              <a:gs pos="1000">
                <a:srgbClr val="EC6608"/>
              </a:gs>
              <a:gs pos="100000">
                <a:srgbClr val="F392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ladsholder til tekst 8">
            <a:extLst>
              <a:ext uri="{FF2B5EF4-FFF2-40B4-BE49-F238E27FC236}">
                <a16:creationId xmlns:a16="http://schemas.microsoft.com/office/drawing/2014/main" xmlns="" id="{1B248D8D-23D9-4709-96BE-4370D4D13718}"/>
              </a:ext>
            </a:extLst>
          </p:cNvPr>
          <p:cNvSpPr>
            <a:spLocks noGrp="1"/>
          </p:cNvSpPr>
          <p:nvPr>
            <p:ph type="body" sz="quarter" idx="10" hasCustomPrompt="1"/>
          </p:nvPr>
        </p:nvSpPr>
        <p:spPr>
          <a:xfrm>
            <a:off x="1093752" y="2275901"/>
            <a:ext cx="5076057" cy="1694760"/>
          </a:xfrm>
          <a:prstGeom prst="rect">
            <a:avLst/>
          </a:prstGeom>
        </p:spPr>
        <p:txBody>
          <a:bodyPr/>
          <a:lstStyle>
            <a:lvl1pPr>
              <a:defRPr sz="4800" baseline="0">
                <a:solidFill>
                  <a:schemeClr val="bg1"/>
                </a:solidFill>
                <a:latin typeface="Lato Black" panose="020F0A02020204030203" pitchFamily="34" charset="0"/>
              </a:defRPr>
            </a:lvl1pPr>
          </a:lstStyle>
          <a:p>
            <a:pPr lvl="0"/>
            <a:r>
              <a:rPr lang="da-DK" dirty="0" err="1"/>
              <a:t>Headline</a:t>
            </a:r>
            <a:r>
              <a:rPr lang="da-DK" dirty="0"/>
              <a:t> to </a:t>
            </a:r>
            <a:r>
              <a:rPr lang="da-DK" dirty="0" err="1"/>
              <a:t>next</a:t>
            </a:r>
            <a:r>
              <a:rPr lang="da-DK" dirty="0"/>
              <a:t> </a:t>
            </a:r>
            <a:r>
              <a:rPr lang="da-DK" dirty="0" err="1"/>
              <a:t>chapter</a:t>
            </a:r>
            <a:endParaRPr lang="da-DK" dirty="0"/>
          </a:p>
        </p:txBody>
      </p:sp>
      <p:sp>
        <p:nvSpPr>
          <p:cNvPr id="14" name="Pladsholder til billede 5">
            <a:extLst>
              <a:ext uri="{FF2B5EF4-FFF2-40B4-BE49-F238E27FC236}">
                <a16:creationId xmlns:a16="http://schemas.microsoft.com/office/drawing/2014/main" xmlns="" id="{C977CEA2-E3F1-49EA-9CC4-D7BA4AE3D2AB}"/>
              </a:ext>
            </a:extLst>
          </p:cNvPr>
          <p:cNvSpPr>
            <a:spLocks noGrp="1"/>
          </p:cNvSpPr>
          <p:nvPr>
            <p:ph type="pic" sz="quarter" idx="17"/>
          </p:nvPr>
        </p:nvSpPr>
        <p:spPr>
          <a:xfrm>
            <a:off x="6288806" y="-440288"/>
            <a:ext cx="3152649" cy="3152649"/>
          </a:xfrm>
          <a:prstGeom prst="ellipse">
            <a:avLst/>
          </a:prstGeom>
          <a:ln w="317500" cap="flat" cmpd="sng">
            <a:gradFill>
              <a:gsLst>
                <a:gs pos="0">
                  <a:srgbClr val="EC6608"/>
                </a:gs>
                <a:gs pos="100000">
                  <a:srgbClr val="F39200"/>
                </a:gs>
              </a:gsLst>
              <a:lin ang="0" scaled="0"/>
            </a:gradFill>
          </a:ln>
        </p:spPr>
        <p:txBody>
          <a:bodyPr anchor="t"/>
          <a:lstStyle>
            <a:lvl1pPr algn="ctr">
              <a:defRPr sz="1400">
                <a:solidFill>
                  <a:schemeClr val="bg1"/>
                </a:solidFill>
              </a:defRPr>
            </a:lvl1pPr>
          </a:lstStyle>
          <a:p>
            <a:endParaRPr lang="da-DK" dirty="0"/>
          </a:p>
        </p:txBody>
      </p:sp>
      <p:sp>
        <p:nvSpPr>
          <p:cNvPr id="15" name="Pladsholder til billede 5">
            <a:extLst>
              <a:ext uri="{FF2B5EF4-FFF2-40B4-BE49-F238E27FC236}">
                <a16:creationId xmlns:a16="http://schemas.microsoft.com/office/drawing/2014/main" xmlns="" id="{6355D193-0786-4FD4-B36F-A15FD333D366}"/>
              </a:ext>
            </a:extLst>
          </p:cNvPr>
          <p:cNvSpPr>
            <a:spLocks noGrp="1"/>
          </p:cNvSpPr>
          <p:nvPr>
            <p:ph type="pic" sz="quarter" idx="18"/>
          </p:nvPr>
        </p:nvSpPr>
        <p:spPr>
          <a:xfrm>
            <a:off x="4283173" y="3944601"/>
            <a:ext cx="3445844" cy="3445412"/>
          </a:xfrm>
          <a:prstGeom prst="ellipse">
            <a:avLst/>
          </a:prstGeom>
          <a:ln w="444500" cap="flat" cmpd="sng">
            <a:gradFill>
              <a:gsLst>
                <a:gs pos="1000">
                  <a:srgbClr val="EC6608"/>
                </a:gs>
                <a:gs pos="100000">
                  <a:srgbClr val="F39200"/>
                </a:gs>
              </a:gsLst>
              <a:lin ang="0" scaled="0"/>
            </a:gradFill>
          </a:ln>
        </p:spPr>
        <p:txBody>
          <a:bodyPr anchor="t"/>
          <a:lstStyle>
            <a:lvl1pPr algn="ctr">
              <a:defRPr sz="1400">
                <a:solidFill>
                  <a:schemeClr val="bg1"/>
                </a:solidFill>
              </a:defRPr>
            </a:lvl1pPr>
          </a:lstStyle>
          <a:p>
            <a:endParaRPr lang="da-DK" dirty="0"/>
          </a:p>
        </p:txBody>
      </p:sp>
      <p:sp>
        <p:nvSpPr>
          <p:cNvPr id="17" name="Pladsholder til billede 5">
            <a:extLst>
              <a:ext uri="{FF2B5EF4-FFF2-40B4-BE49-F238E27FC236}">
                <a16:creationId xmlns:a16="http://schemas.microsoft.com/office/drawing/2014/main" xmlns="" id="{B1B0BF46-BC13-489F-81AA-5BF6162C2D58}"/>
              </a:ext>
            </a:extLst>
          </p:cNvPr>
          <p:cNvSpPr>
            <a:spLocks noGrp="1"/>
          </p:cNvSpPr>
          <p:nvPr>
            <p:ph type="pic" sz="quarter" idx="20"/>
          </p:nvPr>
        </p:nvSpPr>
        <p:spPr>
          <a:xfrm>
            <a:off x="9430971" y="2330591"/>
            <a:ext cx="3445844" cy="3445412"/>
          </a:xfrm>
          <a:prstGeom prst="ellipse">
            <a:avLst/>
          </a:prstGeom>
          <a:ln w="444500" cap="flat" cmpd="sng">
            <a:gradFill>
              <a:gsLst>
                <a:gs pos="1000">
                  <a:srgbClr val="EC6608"/>
                </a:gs>
                <a:gs pos="100000">
                  <a:srgbClr val="F39200"/>
                </a:gs>
              </a:gsLst>
              <a:lin ang="0" scaled="0"/>
            </a:gradFill>
          </a:ln>
        </p:spPr>
        <p:txBody>
          <a:bodyPr anchor="t"/>
          <a:lstStyle>
            <a:lvl1pPr algn="ctr">
              <a:defRPr sz="1400">
                <a:solidFill>
                  <a:schemeClr val="bg1"/>
                </a:solidFill>
              </a:defRPr>
            </a:lvl1pPr>
          </a:lstStyle>
          <a:p>
            <a:endParaRPr lang="da-DK" dirty="0"/>
          </a:p>
        </p:txBody>
      </p:sp>
    </p:spTree>
    <p:extLst>
      <p:ext uri="{BB962C8B-B14F-4D97-AF65-F5344CB8AC3E}">
        <p14:creationId xmlns:p14="http://schemas.microsoft.com/office/powerpoint/2010/main" val="2415832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03">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xmlns="" id="{B1C4D7D5-5584-4948-89BD-ACA0711C0E95}"/>
              </a:ext>
            </a:extLst>
          </p:cNvPr>
          <p:cNvSpPr/>
          <p:nvPr userDrawn="1"/>
        </p:nvSpPr>
        <p:spPr>
          <a:xfrm>
            <a:off x="0" y="0"/>
            <a:ext cx="12192000" cy="252000"/>
          </a:xfrm>
          <a:prstGeom prst="rect">
            <a:avLst/>
          </a:prstGeom>
          <a:gradFill flip="none" rotWithShape="1">
            <a:gsLst>
              <a:gs pos="0">
                <a:srgbClr val="EC6608"/>
              </a:gs>
              <a:gs pos="100000">
                <a:srgbClr val="F392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Pladsholder til billede 17">
            <a:extLst>
              <a:ext uri="{FF2B5EF4-FFF2-40B4-BE49-F238E27FC236}">
                <a16:creationId xmlns:a16="http://schemas.microsoft.com/office/drawing/2014/main" xmlns="" id="{06136B37-CDB1-4346-82F6-C2D666E21961}"/>
              </a:ext>
            </a:extLst>
          </p:cNvPr>
          <p:cNvSpPr>
            <a:spLocks noGrp="1"/>
          </p:cNvSpPr>
          <p:nvPr>
            <p:ph type="pic" sz="quarter" idx="12"/>
          </p:nvPr>
        </p:nvSpPr>
        <p:spPr>
          <a:xfrm>
            <a:off x="9107488" y="252413"/>
            <a:ext cx="3084512" cy="6605587"/>
          </a:xfrm>
          <a:custGeom>
            <a:avLst/>
            <a:gdLst>
              <a:gd name="connsiteX0" fmla="*/ 351830 w 3084512"/>
              <a:gd name="connsiteY0" fmla="*/ 0 h 6605587"/>
              <a:gd name="connsiteX1" fmla="*/ 3084512 w 3084512"/>
              <a:gd name="connsiteY1" fmla="*/ 0 h 6605587"/>
              <a:gd name="connsiteX2" fmla="*/ 3084512 w 3084512"/>
              <a:gd name="connsiteY2" fmla="*/ 6605587 h 6605587"/>
              <a:gd name="connsiteX3" fmla="*/ 0 w 3084512"/>
              <a:gd name="connsiteY3" fmla="*/ 6605587 h 6605587"/>
              <a:gd name="connsiteX4" fmla="*/ 0 w 3084512"/>
              <a:gd name="connsiteY4" fmla="*/ 6605586 h 6605587"/>
              <a:gd name="connsiteX5" fmla="*/ 226804 w 3084512"/>
              <a:gd name="connsiteY5" fmla="*/ 6605586 h 6605587"/>
              <a:gd name="connsiteX6" fmla="*/ 454089 w 3084512"/>
              <a:gd name="connsiteY6" fmla="*/ 249348 h 6605587"/>
              <a:gd name="connsiteX7" fmla="*/ 0 w 3084512"/>
              <a:gd name="connsiteY7" fmla="*/ 0 h 6605587"/>
              <a:gd name="connsiteX8" fmla="*/ 215466 w 3084512"/>
              <a:gd name="connsiteY8" fmla="*/ 0 h 6605587"/>
              <a:gd name="connsiteX9" fmla="*/ 0 w 3084512"/>
              <a:gd name="connsiteY9" fmla="*/ 654 h 660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4512" h="6605587">
                <a:moveTo>
                  <a:pt x="351830" y="0"/>
                </a:moveTo>
                <a:lnTo>
                  <a:pt x="3084512" y="0"/>
                </a:lnTo>
                <a:lnTo>
                  <a:pt x="3084512" y="6605587"/>
                </a:lnTo>
                <a:lnTo>
                  <a:pt x="0" y="6605587"/>
                </a:lnTo>
                <a:lnTo>
                  <a:pt x="0" y="6605586"/>
                </a:lnTo>
                <a:lnTo>
                  <a:pt x="226804" y="6605586"/>
                </a:lnTo>
                <a:cubicBezTo>
                  <a:pt x="682168" y="5982178"/>
                  <a:pt x="1454596" y="2848511"/>
                  <a:pt x="454089" y="249348"/>
                </a:cubicBezTo>
                <a:close/>
                <a:moveTo>
                  <a:pt x="0" y="0"/>
                </a:moveTo>
                <a:lnTo>
                  <a:pt x="215466" y="0"/>
                </a:lnTo>
                <a:lnTo>
                  <a:pt x="0" y="654"/>
                </a:lnTo>
                <a:close/>
              </a:path>
            </a:pathLst>
          </a:custGeom>
        </p:spPr>
        <p:txBody>
          <a:bodyPr wrap="square" anchor="b">
            <a:noAutofit/>
          </a:bodyPr>
          <a:lstStyle>
            <a:lvl1pPr algn="r">
              <a:defRPr sz="2400" baseline="0">
                <a:solidFill>
                  <a:schemeClr val="tx1"/>
                </a:solidFill>
              </a:defRPr>
            </a:lvl1pPr>
          </a:lstStyle>
          <a:p>
            <a:endParaRPr lang="da-DK" dirty="0"/>
          </a:p>
        </p:txBody>
      </p:sp>
      <p:sp>
        <p:nvSpPr>
          <p:cNvPr id="19" name="Pladsholder til slidenummer 2">
            <a:extLst>
              <a:ext uri="{FF2B5EF4-FFF2-40B4-BE49-F238E27FC236}">
                <a16:creationId xmlns:a16="http://schemas.microsoft.com/office/drawing/2014/main" xmlns="" id="{5EC4192C-0F3E-456E-8515-A6597855C5AE}"/>
              </a:ext>
            </a:extLst>
          </p:cNvPr>
          <p:cNvSpPr>
            <a:spLocks noGrp="1"/>
          </p:cNvSpPr>
          <p:nvPr>
            <p:ph type="sldNum" sz="quarter" idx="4"/>
          </p:nvPr>
        </p:nvSpPr>
        <p:spPr>
          <a:xfrm>
            <a:off x="274502" y="6356350"/>
            <a:ext cx="4470095" cy="365125"/>
          </a:xfrm>
          <a:prstGeom prst="rect">
            <a:avLst/>
          </a:prstGeom>
        </p:spPr>
        <p:txBody>
          <a:bodyPr vert="horz" lIns="91440" tIns="45720" rIns="91440" bIns="45720" rtlCol="0" anchor="ctr"/>
          <a:lstStyle>
            <a:lvl1pPr algn="l">
              <a:defRPr sz="1000" baseline="0">
                <a:solidFill>
                  <a:schemeClr val="tx1"/>
                </a:solidFill>
                <a:latin typeface="Lato" panose="020F0502020204030203" pitchFamily="34" charset="0"/>
              </a:defRPr>
            </a:lvl1pPr>
          </a:lstStyle>
          <a:p>
            <a:fld id="{93848F8B-72FE-43CB-92FB-926BE76E710E}" type="slidenum">
              <a:rPr lang="da-DK" smtClean="0"/>
              <a:pPr/>
              <a:t>‹#›</a:t>
            </a:fld>
            <a:r>
              <a:rPr lang="da-DK" dirty="0"/>
              <a:t> / Foundation for </a:t>
            </a:r>
            <a:r>
              <a:rPr lang="da-DK" dirty="0" err="1"/>
              <a:t>Environmental</a:t>
            </a:r>
            <a:r>
              <a:rPr lang="da-DK" dirty="0"/>
              <a:t> Education</a:t>
            </a:r>
            <a:endParaRPr lang="da-DK" dirty="0">
              <a:latin typeface="Lato" panose="020F0502020204030203" pitchFamily="34" charset="0"/>
            </a:endParaRPr>
          </a:p>
        </p:txBody>
      </p:sp>
      <p:sp>
        <p:nvSpPr>
          <p:cNvPr id="10" name="Pladsholder til tekst 8">
            <a:extLst>
              <a:ext uri="{FF2B5EF4-FFF2-40B4-BE49-F238E27FC236}">
                <a16:creationId xmlns:a16="http://schemas.microsoft.com/office/drawing/2014/main" xmlns="" id="{93C00BC0-1AF9-444D-909F-3651DA02D3FC}"/>
              </a:ext>
            </a:extLst>
          </p:cNvPr>
          <p:cNvSpPr>
            <a:spLocks noGrp="1"/>
          </p:cNvSpPr>
          <p:nvPr>
            <p:ph type="body" sz="quarter" idx="11" hasCustomPrompt="1"/>
          </p:nvPr>
        </p:nvSpPr>
        <p:spPr>
          <a:xfrm>
            <a:off x="1189230" y="1599377"/>
            <a:ext cx="6728225" cy="1096084"/>
          </a:xfrm>
          <a:prstGeom prst="rect">
            <a:avLst/>
          </a:prstGeom>
        </p:spPr>
        <p:txBody>
          <a:bodyPr/>
          <a:lstStyle>
            <a:lvl1pPr>
              <a:defRPr sz="3200" b="0" baseline="0">
                <a:solidFill>
                  <a:schemeClr val="tx1"/>
                </a:solidFill>
              </a:defRPr>
            </a:lvl1pPr>
          </a:lstStyle>
          <a:p>
            <a:pPr lvl="0"/>
            <a:r>
              <a:rPr lang="da-DK" dirty="0" err="1"/>
              <a:t>Ehendignis</a:t>
            </a:r>
            <a:r>
              <a:rPr lang="da-DK" dirty="0"/>
              <a:t> </a:t>
            </a:r>
            <a:r>
              <a:rPr lang="da-DK" dirty="0" err="1"/>
              <a:t>voluptate</a:t>
            </a:r>
            <a:r>
              <a:rPr lang="da-DK" dirty="0"/>
              <a:t> </a:t>
            </a:r>
            <a:r>
              <a:rPr lang="da-DK" dirty="0" err="1"/>
              <a:t>nonsequia</a:t>
            </a:r>
            <a:r>
              <a:rPr lang="da-DK" dirty="0"/>
              <a:t> </a:t>
            </a:r>
            <a:r>
              <a:rPr lang="da-DK" dirty="0" err="1"/>
              <a:t>im</a:t>
            </a:r>
            <a:r>
              <a:rPr lang="da-DK" dirty="0"/>
              <a:t> re </a:t>
            </a:r>
            <a:r>
              <a:rPr lang="da-DK" dirty="0" err="1"/>
              <a:t>volup</a:t>
            </a:r>
            <a:r>
              <a:rPr lang="da-DK" dirty="0"/>
              <a:t> </a:t>
            </a:r>
            <a:r>
              <a:rPr lang="da-DK" dirty="0" err="1"/>
              <a:t>tionem</a:t>
            </a:r>
            <a:r>
              <a:rPr lang="da-DK" dirty="0"/>
              <a:t> </a:t>
            </a:r>
            <a:r>
              <a:rPr lang="da-DK" dirty="0" err="1"/>
              <a:t>eture</a:t>
            </a:r>
            <a:r>
              <a:rPr lang="da-DK" dirty="0"/>
              <a:t> vel </a:t>
            </a:r>
            <a:r>
              <a:rPr lang="da-DK" dirty="0" err="1"/>
              <a:t>mo</a:t>
            </a:r>
            <a:r>
              <a:rPr lang="da-DK" dirty="0"/>
              <a:t> </a:t>
            </a:r>
            <a:r>
              <a:rPr lang="da-DK" dirty="0" err="1"/>
              <a:t>eium</a:t>
            </a:r>
            <a:r>
              <a:rPr lang="da-DK" dirty="0"/>
              <a:t>.</a:t>
            </a:r>
          </a:p>
        </p:txBody>
      </p:sp>
      <p:sp>
        <p:nvSpPr>
          <p:cNvPr id="6" name="Pladsholder til billede 5">
            <a:extLst>
              <a:ext uri="{FF2B5EF4-FFF2-40B4-BE49-F238E27FC236}">
                <a16:creationId xmlns:a16="http://schemas.microsoft.com/office/drawing/2014/main" xmlns="" id="{987468B4-D180-4C77-AB8B-D2AF84CC1123}"/>
              </a:ext>
            </a:extLst>
          </p:cNvPr>
          <p:cNvSpPr>
            <a:spLocks noGrp="1"/>
          </p:cNvSpPr>
          <p:nvPr>
            <p:ph type="pic" sz="quarter" idx="14"/>
          </p:nvPr>
        </p:nvSpPr>
        <p:spPr>
          <a:xfrm>
            <a:off x="8235541" y="610689"/>
            <a:ext cx="2322513" cy="2322513"/>
          </a:xfrm>
          <a:prstGeom prst="ellipse">
            <a:avLst/>
          </a:prstGeom>
          <a:ln w="317500" cap="flat" cmpd="sng">
            <a:gradFill>
              <a:gsLst>
                <a:gs pos="1000">
                  <a:srgbClr val="EC6608"/>
                </a:gs>
                <a:gs pos="100000">
                  <a:srgbClr val="F39200"/>
                </a:gs>
              </a:gsLst>
              <a:lin ang="0" scaled="0"/>
            </a:gradFill>
          </a:ln>
        </p:spPr>
        <p:txBody>
          <a:bodyPr anchor="t"/>
          <a:lstStyle>
            <a:lvl1pPr algn="ctr">
              <a:defRPr sz="1400">
                <a:solidFill>
                  <a:schemeClr val="tx1"/>
                </a:solidFill>
              </a:defRPr>
            </a:lvl1pPr>
          </a:lstStyle>
          <a:p>
            <a:endParaRPr lang="da-DK" dirty="0"/>
          </a:p>
        </p:txBody>
      </p:sp>
      <p:sp>
        <p:nvSpPr>
          <p:cNvPr id="12" name="Pladsholder til tekst 8">
            <a:extLst>
              <a:ext uri="{FF2B5EF4-FFF2-40B4-BE49-F238E27FC236}">
                <a16:creationId xmlns:a16="http://schemas.microsoft.com/office/drawing/2014/main" xmlns="" id="{3305C7AC-FE2F-444B-9575-E37651104F4A}"/>
              </a:ext>
            </a:extLst>
          </p:cNvPr>
          <p:cNvSpPr>
            <a:spLocks noGrp="1"/>
          </p:cNvSpPr>
          <p:nvPr>
            <p:ph type="body" sz="quarter" idx="15" hasCustomPrompt="1"/>
          </p:nvPr>
        </p:nvSpPr>
        <p:spPr>
          <a:xfrm>
            <a:off x="1189230" y="2816804"/>
            <a:ext cx="6728225" cy="3025195"/>
          </a:xfrm>
          <a:prstGeom prst="rect">
            <a:avLst/>
          </a:prstGeom>
        </p:spPr>
        <p:txBody>
          <a:bodyPr numCol="2" spcCol="360000"/>
          <a:lstStyle>
            <a:lvl1pPr>
              <a:lnSpc>
                <a:spcPct val="100000"/>
              </a:lnSpc>
              <a:defRPr sz="1800" b="0" baseline="0">
                <a:solidFill>
                  <a:schemeClr val="tx1"/>
                </a:solidFill>
                <a:latin typeface="Lato" panose="020F0502020204030203" pitchFamily="34" charset="0"/>
              </a:defRPr>
            </a:lvl1pPr>
          </a:lstStyle>
          <a:p>
            <a:pPr marR="0" algn="l" rtl="0"/>
            <a:r>
              <a:rPr lang="da-DK" dirty="0" err="1"/>
              <a:t>Ehendignis</a:t>
            </a:r>
            <a:r>
              <a:rPr lang="da-DK" dirty="0"/>
              <a:t> </a:t>
            </a:r>
            <a:r>
              <a:rPr lang="da-DK" dirty="0" err="1"/>
              <a:t>voluptate</a:t>
            </a:r>
            <a:r>
              <a:rPr lang="da-DK" dirty="0"/>
              <a:t> </a:t>
            </a:r>
            <a:r>
              <a:rPr lang="da-DK" dirty="0" err="1"/>
              <a:t>nonsequia</a:t>
            </a:r>
            <a:r>
              <a:rPr lang="da-DK" dirty="0"/>
              <a:t> </a:t>
            </a:r>
            <a:r>
              <a:rPr lang="da-DK" dirty="0" err="1"/>
              <a:t>im</a:t>
            </a:r>
            <a:r>
              <a:rPr lang="da-DK" dirty="0"/>
              <a:t> re </a:t>
            </a:r>
            <a:r>
              <a:rPr lang="da-DK" dirty="0" err="1"/>
              <a:t>volup</a:t>
            </a:r>
            <a:r>
              <a:rPr lang="da-DK" dirty="0"/>
              <a:t> </a:t>
            </a:r>
            <a:r>
              <a:rPr lang="da-DK" dirty="0" err="1"/>
              <a:t>tionem</a:t>
            </a:r>
            <a:r>
              <a:rPr lang="da-DK" dirty="0"/>
              <a:t> </a:t>
            </a:r>
            <a:r>
              <a:rPr lang="da-DK" dirty="0" err="1"/>
              <a:t>etue</a:t>
            </a:r>
            <a:r>
              <a:rPr lang="da-DK" dirty="0"/>
              <a:t> vel </a:t>
            </a:r>
            <a:r>
              <a:rPr lang="da-DK" dirty="0" err="1"/>
              <a:t>mo</a:t>
            </a:r>
            <a:r>
              <a:rPr lang="da-DK" dirty="0"/>
              <a:t> </a:t>
            </a:r>
            <a:r>
              <a:rPr lang="da-DK" dirty="0" err="1"/>
              <a:t>eium</a:t>
            </a:r>
            <a:r>
              <a:rPr lang="da-DK" dirty="0"/>
              <a:t> </a:t>
            </a:r>
            <a:r>
              <a:rPr lang="da-DK" dirty="0" err="1"/>
              <a:t>undeles</a:t>
            </a:r>
            <a:r>
              <a:rPr lang="da-DK" dirty="0"/>
              <a:t> </a:t>
            </a:r>
            <a:r>
              <a:rPr lang="da-DK" dirty="0" err="1"/>
              <a:t>sustiost</a:t>
            </a:r>
            <a:r>
              <a:rPr lang="da-DK" dirty="0"/>
              <a:t>,  </a:t>
            </a:r>
            <a:r>
              <a:rPr lang="da-DK" dirty="0" err="1"/>
              <a:t>eaquam</a:t>
            </a:r>
            <a:r>
              <a:rPr lang="da-DK" dirty="0"/>
              <a:t>, </a:t>
            </a:r>
            <a:r>
              <a:rPr lang="da-DK" dirty="0" err="1"/>
              <a:t>eation</a:t>
            </a:r>
            <a:r>
              <a:rPr lang="da-DK" dirty="0"/>
              <a:t> </a:t>
            </a:r>
            <a:r>
              <a:rPr lang="da-DK" dirty="0" err="1"/>
              <a:t>nullore</a:t>
            </a:r>
            <a:r>
              <a:rPr lang="da-DK" dirty="0"/>
              <a:t>, </a:t>
            </a:r>
            <a:r>
              <a:rPr lang="da-DK" dirty="0" err="1"/>
              <a:t>cuscid</a:t>
            </a:r>
            <a:r>
              <a:rPr lang="da-DK" dirty="0"/>
              <a:t> </a:t>
            </a:r>
            <a:r>
              <a:rPr lang="da-DK" dirty="0" err="1"/>
              <a:t>quas</a:t>
            </a:r>
            <a:r>
              <a:rPr lang="da-DK" dirty="0"/>
              <a:t> core </a:t>
            </a:r>
            <a:r>
              <a:rPr lang="da-DK" dirty="0" err="1"/>
              <a:t>volent.Gendel</a:t>
            </a:r>
            <a:r>
              <a:rPr lang="da-DK" dirty="0"/>
              <a:t> </a:t>
            </a:r>
            <a:r>
              <a:rPr lang="da-DK" dirty="0" err="1"/>
              <a:t>inctibus</a:t>
            </a:r>
            <a:r>
              <a:rPr lang="da-DK" dirty="0"/>
              <a:t>, to te </a:t>
            </a:r>
            <a:r>
              <a:rPr lang="da-DK" dirty="0" err="1"/>
              <a:t>dolorem</a:t>
            </a:r>
            <a:r>
              <a:rPr lang="da-DK" dirty="0"/>
              <a:t> </a:t>
            </a:r>
            <a:r>
              <a:rPr lang="da-DK" dirty="0" err="1"/>
              <a:t>aspellab</a:t>
            </a:r>
            <a:r>
              <a:rPr lang="da-DK" dirty="0"/>
              <a:t> </a:t>
            </a:r>
            <a:r>
              <a:rPr lang="da-DK" dirty="0" err="1"/>
              <a:t>ipsam</a:t>
            </a:r>
            <a:r>
              <a:rPr lang="da-DK" dirty="0"/>
              <a:t> </a:t>
            </a:r>
            <a:r>
              <a:rPr lang="da-DK" dirty="0" err="1"/>
              <a:t>faces</a:t>
            </a:r>
            <a:r>
              <a:rPr lang="da-DK" dirty="0"/>
              <a:t> </a:t>
            </a:r>
            <a:r>
              <a:rPr lang="da-DK" dirty="0" err="1"/>
              <a:t>incti</a:t>
            </a:r>
            <a:r>
              <a:rPr lang="da-DK" dirty="0"/>
              <a:t> </a:t>
            </a:r>
            <a:r>
              <a:rPr lang="da-DK" dirty="0" err="1"/>
              <a:t>dolorias</a:t>
            </a:r>
            <a:r>
              <a:rPr lang="da-DK" dirty="0"/>
              <a:t> </a:t>
            </a:r>
            <a:r>
              <a:rPr lang="da-DK" dirty="0" err="1"/>
              <a:t>assit</a:t>
            </a:r>
            <a:r>
              <a:rPr lang="da-DK" dirty="0"/>
              <a:t>, </a:t>
            </a:r>
            <a:r>
              <a:rPr lang="da-DK" dirty="0" err="1"/>
              <a:t>cume</a:t>
            </a:r>
            <a:r>
              <a:rPr lang="da-DK" dirty="0"/>
              <a:t> </a:t>
            </a:r>
            <a:r>
              <a:rPr lang="da-DK" dirty="0" err="1"/>
              <a:t>quae</a:t>
            </a:r>
            <a:r>
              <a:rPr lang="da-DK" dirty="0"/>
              <a:t> volut </a:t>
            </a:r>
            <a:r>
              <a:rPr lang="da-DK" dirty="0" err="1"/>
              <a:t>aut</a:t>
            </a:r>
            <a:r>
              <a:rPr lang="da-DK" dirty="0"/>
              <a:t> </a:t>
            </a:r>
            <a:r>
              <a:rPr lang="da-DK" dirty="0" err="1"/>
              <a:t>mo</a:t>
            </a:r>
            <a:r>
              <a:rPr lang="da-DK" dirty="0"/>
              <a:t> </a:t>
            </a:r>
            <a:r>
              <a:rPr lang="da-DK" dirty="0" err="1"/>
              <a:t>conseceRibusam</a:t>
            </a:r>
            <a:r>
              <a:rPr lang="da-DK" dirty="0"/>
              <a:t> fuga. Ut </a:t>
            </a:r>
            <a:r>
              <a:rPr lang="da-DK" dirty="0" err="1"/>
              <a:t>venda</a:t>
            </a:r>
            <a:r>
              <a:rPr lang="da-DK" dirty="0"/>
              <a:t> </a:t>
            </a:r>
            <a:r>
              <a:rPr lang="da-DK" dirty="0" err="1"/>
              <a:t>nihillo</a:t>
            </a:r>
            <a:r>
              <a:rPr lang="da-DK" dirty="0"/>
              <a:t> </a:t>
            </a:r>
            <a:r>
              <a:rPr lang="da-DK" dirty="0" err="1"/>
              <a:t>rehenis</a:t>
            </a:r>
            <a:r>
              <a:rPr lang="da-DK" dirty="0"/>
              <a:t> </a:t>
            </a:r>
            <a:r>
              <a:rPr lang="da-DK" dirty="0" err="1"/>
              <a:t>eatqui</a:t>
            </a:r>
            <a:r>
              <a:rPr lang="da-DK" dirty="0"/>
              <a:t> </a:t>
            </a:r>
            <a:r>
              <a:rPr lang="da-DK" dirty="0" err="1"/>
              <a:t>officaborio</a:t>
            </a:r>
            <a:r>
              <a:rPr lang="da-DK" dirty="0"/>
              <a:t>. Nam et </a:t>
            </a:r>
            <a:r>
              <a:rPr lang="da-DK" dirty="0" err="1"/>
              <a:t>et</a:t>
            </a:r>
            <a:r>
              <a:rPr lang="da-DK" dirty="0"/>
              <a:t>, </a:t>
            </a:r>
            <a:r>
              <a:rPr lang="da-DK" dirty="0" err="1"/>
              <a:t>quam</a:t>
            </a:r>
            <a:r>
              <a:rPr lang="da-DK" dirty="0"/>
              <a:t> </a:t>
            </a:r>
            <a:r>
              <a:rPr lang="da-DK" dirty="0" err="1"/>
              <a:t>volorem</a:t>
            </a:r>
            <a:r>
              <a:rPr lang="da-DK" dirty="0"/>
              <a:t> </a:t>
            </a:r>
            <a:r>
              <a:rPr lang="da-DK" dirty="0" err="1"/>
              <a:t>porpori</a:t>
            </a:r>
            <a:r>
              <a:rPr lang="da-DK" dirty="0"/>
              <a:t> </a:t>
            </a:r>
            <a:r>
              <a:rPr lang="da-DK" dirty="0" err="1"/>
              <a:t>odipsae</a:t>
            </a:r>
            <a:r>
              <a:rPr lang="da-DK" dirty="0"/>
              <a:t> </a:t>
            </a:r>
            <a:r>
              <a:rPr lang="da-DK" dirty="0" err="1"/>
              <a:t>velenti</a:t>
            </a:r>
            <a:r>
              <a:rPr lang="da-DK" dirty="0"/>
              <a:t> </a:t>
            </a:r>
            <a:r>
              <a:rPr lang="da-DK" dirty="0" err="1"/>
              <a:t>ullant</a:t>
            </a:r>
            <a:r>
              <a:rPr lang="da-DK" dirty="0"/>
              <a:t> a pores </a:t>
            </a:r>
            <a:r>
              <a:rPr lang="da-DK" dirty="0" err="1"/>
              <a:t>explab</a:t>
            </a:r>
            <a:r>
              <a:rPr lang="da-DK" dirty="0"/>
              <a:t> in </a:t>
            </a:r>
            <a:r>
              <a:rPr lang="da-DK" dirty="0" err="1"/>
              <a:t>numet</a:t>
            </a:r>
            <a:r>
              <a:rPr lang="da-DK" dirty="0"/>
              <a:t> </a:t>
            </a:r>
            <a:r>
              <a:rPr lang="da-DK" dirty="0" err="1"/>
              <a:t>eatium</a:t>
            </a:r>
            <a:r>
              <a:rPr lang="da-DK" dirty="0"/>
              <a:t> am </a:t>
            </a:r>
            <a:r>
              <a:rPr lang="da-DK" dirty="0" err="1"/>
              <a:t>quia</a:t>
            </a:r>
            <a:r>
              <a:rPr lang="da-DK" dirty="0"/>
              <a:t> </a:t>
            </a:r>
            <a:r>
              <a:rPr lang="da-DK" dirty="0" err="1"/>
              <a:t>audis</a:t>
            </a:r>
            <a:r>
              <a:rPr lang="da-DK" dirty="0"/>
              <a:t> id </a:t>
            </a:r>
            <a:r>
              <a:rPr lang="da-DK" dirty="0" err="1"/>
              <a:t>eos</a:t>
            </a:r>
            <a:r>
              <a:rPr lang="da-DK" dirty="0"/>
              <a:t> </a:t>
            </a:r>
            <a:r>
              <a:rPr lang="da-DK" dirty="0" err="1"/>
              <a:t>etur</a:t>
            </a:r>
            <a:r>
              <a:rPr lang="da-DK" dirty="0"/>
              <a:t>?</a:t>
            </a:r>
          </a:p>
          <a:p>
            <a:pPr marR="0" algn="l" rtl="0"/>
            <a:r>
              <a:rPr lang="da-DK" dirty="0" err="1"/>
              <a:t>Sapel</a:t>
            </a:r>
            <a:r>
              <a:rPr lang="da-DK" dirty="0"/>
              <a:t> </a:t>
            </a:r>
            <a:r>
              <a:rPr lang="da-DK" dirty="0" err="1"/>
              <a:t>incteni</a:t>
            </a:r>
            <a:r>
              <a:rPr lang="da-DK" dirty="0"/>
              <a:t> </a:t>
            </a:r>
            <a:r>
              <a:rPr lang="da-DK" dirty="0" err="1"/>
              <a:t>minciasimus</a:t>
            </a:r>
            <a:r>
              <a:rPr lang="da-DK" dirty="0"/>
              <a:t>, </a:t>
            </a:r>
            <a:r>
              <a:rPr lang="da-DK" dirty="0" err="1"/>
              <a:t>ipsam</a:t>
            </a:r>
            <a:r>
              <a:rPr lang="da-DK" dirty="0"/>
              <a:t> </a:t>
            </a:r>
            <a:r>
              <a:rPr lang="da-DK" dirty="0" err="1"/>
              <a:t>aut</a:t>
            </a:r>
            <a:r>
              <a:rPr lang="da-DK" dirty="0"/>
              <a:t> </a:t>
            </a:r>
            <a:r>
              <a:rPr lang="da-DK" dirty="0" err="1"/>
              <a:t>doloritaquam</a:t>
            </a:r>
            <a:r>
              <a:rPr lang="da-DK" dirty="0"/>
              <a:t> </a:t>
            </a:r>
            <a:r>
              <a:rPr lang="da-DK" dirty="0" err="1"/>
              <a:t>adi</a:t>
            </a:r>
            <a:r>
              <a:rPr lang="da-DK" dirty="0"/>
              <a:t> ad ea </a:t>
            </a:r>
            <a:r>
              <a:rPr lang="da-DK" dirty="0" err="1"/>
              <a:t>volupta</a:t>
            </a:r>
            <a:r>
              <a:rPr lang="da-DK" dirty="0"/>
              <a:t> </a:t>
            </a:r>
            <a:r>
              <a:rPr lang="da-DK" dirty="0" err="1"/>
              <a:t>voluptas</a:t>
            </a:r>
            <a:r>
              <a:rPr lang="da-DK" dirty="0"/>
              <a:t> </a:t>
            </a:r>
            <a:r>
              <a:rPr lang="da-DK" dirty="0" err="1"/>
              <a:t>exerunt</a:t>
            </a:r>
            <a:r>
              <a:rPr lang="da-DK" dirty="0"/>
              <a:t> </a:t>
            </a:r>
            <a:r>
              <a:rPr lang="da-DK" dirty="0" err="1"/>
              <a:t>expla</a:t>
            </a:r>
            <a:r>
              <a:rPr lang="da-DK" dirty="0"/>
              <a:t> </a:t>
            </a:r>
            <a:r>
              <a:rPr lang="da-DK" dirty="0" err="1"/>
              <a:t>commos</a:t>
            </a:r>
            <a:r>
              <a:rPr lang="da-DK" dirty="0"/>
              <a:t> </a:t>
            </a:r>
            <a:r>
              <a:rPr lang="da-DK" dirty="0" err="1"/>
              <a:t>quia</a:t>
            </a:r>
            <a:r>
              <a:rPr lang="da-DK" dirty="0"/>
              <a:t> </a:t>
            </a:r>
            <a:r>
              <a:rPr lang="da-DK" dirty="0" err="1"/>
              <a:t>verupta</a:t>
            </a:r>
            <a:r>
              <a:rPr lang="da-DK" dirty="0"/>
              <a:t> </a:t>
            </a:r>
            <a:r>
              <a:rPr lang="da-DK" dirty="0" err="1"/>
              <a:t>nonsed</a:t>
            </a:r>
            <a:r>
              <a:rPr lang="da-DK" dirty="0"/>
              <a:t> </a:t>
            </a:r>
            <a:r>
              <a:rPr lang="da-DK" dirty="0" err="1"/>
              <a:t>qui</a:t>
            </a:r>
            <a:r>
              <a:rPr lang="da-DK" dirty="0"/>
              <a:t> </a:t>
            </a:r>
            <a:r>
              <a:rPr lang="da-DK" dirty="0" err="1"/>
              <a:t>volene</a:t>
            </a:r>
            <a:r>
              <a:rPr lang="da-DK" dirty="0"/>
              <a:t> pa sim </a:t>
            </a:r>
            <a:r>
              <a:rPr lang="da-DK" dirty="0" err="1"/>
              <a:t>aute</a:t>
            </a:r>
            <a:r>
              <a:rPr lang="da-DK" dirty="0"/>
              <a:t> </a:t>
            </a:r>
            <a:r>
              <a:rPr lang="da-DK" dirty="0" err="1"/>
              <a:t>etust</a:t>
            </a:r>
            <a:r>
              <a:rPr lang="da-DK" dirty="0"/>
              <a:t> </a:t>
            </a:r>
            <a:r>
              <a:rPr lang="da-DK" dirty="0" err="1"/>
              <a:t>quam</a:t>
            </a:r>
            <a:r>
              <a:rPr lang="da-DK" dirty="0"/>
              <a:t> </a:t>
            </a:r>
            <a:r>
              <a:rPr lang="da-DK" dirty="0" err="1"/>
              <a:t>qui</a:t>
            </a:r>
            <a:r>
              <a:rPr lang="da-DK" dirty="0"/>
              <a:t> </a:t>
            </a:r>
            <a:r>
              <a:rPr lang="da-DK" dirty="0" err="1"/>
              <a:t>debis</a:t>
            </a:r>
            <a:r>
              <a:rPr lang="da-DK" dirty="0"/>
              <a:t> nos </a:t>
            </a:r>
            <a:r>
              <a:rPr lang="da-DK" dirty="0" err="1"/>
              <a:t>atque</a:t>
            </a:r>
            <a:r>
              <a:rPr lang="da-DK" dirty="0"/>
              <a:t> </a:t>
            </a:r>
            <a:r>
              <a:rPr lang="da-DK" dirty="0" err="1"/>
              <a:t>volora</a:t>
            </a:r>
            <a:r>
              <a:rPr lang="da-DK" dirty="0"/>
              <a:t> doloris </a:t>
            </a:r>
            <a:r>
              <a:rPr lang="da-DK" dirty="0" err="1"/>
              <a:t>quatur</a:t>
            </a:r>
            <a:r>
              <a:rPr lang="da-DK" dirty="0"/>
              <a:t>, </a:t>
            </a:r>
            <a:r>
              <a:rPr lang="da-DK" dirty="0" err="1"/>
              <a:t>sinvera</a:t>
            </a:r>
            <a:r>
              <a:rPr lang="da-DK" dirty="0"/>
              <a:t> </a:t>
            </a:r>
            <a:r>
              <a:rPr lang="da-DK" dirty="0" err="1"/>
              <a:t>cor</a:t>
            </a:r>
            <a:r>
              <a:rPr lang="da-DK" dirty="0"/>
              <a:t> a </a:t>
            </a:r>
            <a:r>
              <a:rPr lang="da-DK" dirty="0" err="1"/>
              <a:t>que</a:t>
            </a:r>
            <a:r>
              <a:rPr lang="da-DK" dirty="0"/>
              <a:t> </a:t>
            </a:r>
            <a:r>
              <a:rPr lang="da-DK" dirty="0" err="1"/>
              <a:t>recessi</a:t>
            </a:r>
            <a:r>
              <a:rPr lang="da-DK" dirty="0"/>
              <a:t> </a:t>
            </a:r>
            <a:r>
              <a:rPr lang="da-DK" dirty="0" err="1"/>
              <a:t>mporpor</a:t>
            </a:r>
            <a:r>
              <a:rPr lang="da-DK" dirty="0"/>
              <a:t> </a:t>
            </a:r>
            <a:r>
              <a:rPr lang="da-DK" dirty="0" err="1"/>
              <a:t>eriberem</a:t>
            </a:r>
            <a:r>
              <a:rPr lang="da-DK" dirty="0"/>
              <a:t> fuga. </a:t>
            </a:r>
            <a:r>
              <a:rPr lang="da-DK" dirty="0" err="1"/>
              <a:t>Upiende</a:t>
            </a:r>
            <a:r>
              <a:rPr lang="da-DK" dirty="0"/>
              <a:t> </a:t>
            </a:r>
            <a:r>
              <a:rPr lang="da-DK" dirty="0" err="1"/>
              <a:t>ssitin</a:t>
            </a:r>
            <a:r>
              <a:rPr lang="da-DK" dirty="0"/>
              <a:t> </a:t>
            </a:r>
            <a:r>
              <a:rPr lang="da-DK" dirty="0" err="1"/>
              <a:t>cone</a:t>
            </a:r>
            <a:r>
              <a:rPr lang="da-DK" dirty="0"/>
              <a:t> </a:t>
            </a:r>
            <a:r>
              <a:rPr lang="da-DK" dirty="0" err="1"/>
              <a:t>dolut</a:t>
            </a:r>
            <a:r>
              <a:rPr lang="da-DK" dirty="0"/>
              <a:t> ut </a:t>
            </a:r>
            <a:r>
              <a:rPr lang="da-DK" dirty="0" err="1"/>
              <a:t>dio</a:t>
            </a:r>
            <a:r>
              <a:rPr lang="da-DK" dirty="0"/>
              <a:t>. </a:t>
            </a:r>
            <a:r>
              <a:rPr lang="da-DK" dirty="0" err="1"/>
              <a:t>Itatem</a:t>
            </a:r>
            <a:r>
              <a:rPr lang="da-DK" dirty="0"/>
              <a:t>. </a:t>
            </a:r>
          </a:p>
        </p:txBody>
      </p:sp>
    </p:spTree>
    <p:extLst>
      <p:ext uri="{BB962C8B-B14F-4D97-AF65-F5344CB8AC3E}">
        <p14:creationId xmlns:p14="http://schemas.microsoft.com/office/powerpoint/2010/main" val="3038986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01">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xmlns="" id="{B1C4D7D5-5584-4948-89BD-ACA0711C0E95}"/>
              </a:ext>
            </a:extLst>
          </p:cNvPr>
          <p:cNvSpPr/>
          <p:nvPr userDrawn="1"/>
        </p:nvSpPr>
        <p:spPr>
          <a:xfrm>
            <a:off x="0" y="0"/>
            <a:ext cx="12192000" cy="252000"/>
          </a:xfrm>
          <a:prstGeom prst="rect">
            <a:avLst/>
          </a:prstGeom>
          <a:gradFill flip="none" rotWithShape="1">
            <a:gsLst>
              <a:gs pos="0">
                <a:srgbClr val="EC6608"/>
              </a:gs>
              <a:gs pos="100000">
                <a:srgbClr val="F392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tekst 8">
            <a:extLst>
              <a:ext uri="{FF2B5EF4-FFF2-40B4-BE49-F238E27FC236}">
                <a16:creationId xmlns:a16="http://schemas.microsoft.com/office/drawing/2014/main" xmlns="" id="{E883240E-6077-482B-9464-3853D157F31A}"/>
              </a:ext>
            </a:extLst>
          </p:cNvPr>
          <p:cNvSpPr>
            <a:spLocks noGrp="1"/>
          </p:cNvSpPr>
          <p:nvPr>
            <p:ph type="body" sz="quarter" idx="10" hasCustomPrompt="1"/>
          </p:nvPr>
        </p:nvSpPr>
        <p:spPr>
          <a:xfrm>
            <a:off x="1189231" y="1424945"/>
            <a:ext cx="6948487" cy="660400"/>
          </a:xfrm>
          <a:prstGeom prst="rect">
            <a:avLst/>
          </a:prstGeom>
        </p:spPr>
        <p:txBody>
          <a:bodyPr/>
          <a:lstStyle>
            <a:lvl1pPr marL="0" indent="0">
              <a:buNone/>
              <a:defRPr baseline="0">
                <a:solidFill>
                  <a:schemeClr val="tx1"/>
                </a:solidFill>
                <a:latin typeface="Lato Black" panose="020F0A02020204030203" pitchFamily="34" charset="0"/>
              </a:defRPr>
            </a:lvl1pPr>
          </a:lstStyle>
          <a:p>
            <a:pPr lvl="0"/>
            <a:r>
              <a:rPr lang="da-DK" dirty="0" err="1"/>
              <a:t>Introduction</a:t>
            </a:r>
            <a:endParaRPr lang="da-DK" dirty="0"/>
          </a:p>
        </p:txBody>
      </p:sp>
      <p:sp>
        <p:nvSpPr>
          <p:cNvPr id="12" name="Pladsholder til tekst 8">
            <a:extLst>
              <a:ext uri="{FF2B5EF4-FFF2-40B4-BE49-F238E27FC236}">
                <a16:creationId xmlns:a16="http://schemas.microsoft.com/office/drawing/2014/main" xmlns="" id="{625A20C3-088E-427B-8543-7E862EB1FF9A}"/>
              </a:ext>
            </a:extLst>
          </p:cNvPr>
          <p:cNvSpPr>
            <a:spLocks noGrp="1"/>
          </p:cNvSpPr>
          <p:nvPr>
            <p:ph type="body" sz="quarter" idx="11" hasCustomPrompt="1"/>
          </p:nvPr>
        </p:nvSpPr>
        <p:spPr>
          <a:xfrm>
            <a:off x="1189230" y="2234681"/>
            <a:ext cx="6948487" cy="3068104"/>
          </a:xfrm>
          <a:prstGeom prst="rect">
            <a:avLst/>
          </a:prstGeom>
        </p:spPr>
        <p:txBody>
          <a:bodyPr/>
          <a:lstStyle>
            <a:lvl1pPr marL="0" indent="0">
              <a:buNone/>
              <a:defRPr sz="2800" b="0" baseline="0">
                <a:solidFill>
                  <a:schemeClr val="tx1"/>
                </a:solidFill>
              </a:defRPr>
            </a:lvl1pPr>
          </a:lstStyle>
          <a:p>
            <a:pPr lvl="0"/>
            <a:r>
              <a:rPr lang="da-DK" dirty="0" err="1"/>
              <a:t>Ehendignis</a:t>
            </a:r>
            <a:r>
              <a:rPr lang="da-DK" dirty="0"/>
              <a:t> </a:t>
            </a:r>
            <a:r>
              <a:rPr lang="da-DK" dirty="0" err="1"/>
              <a:t>voluptate</a:t>
            </a:r>
            <a:r>
              <a:rPr lang="da-DK" dirty="0"/>
              <a:t> </a:t>
            </a:r>
            <a:r>
              <a:rPr lang="da-DK" dirty="0" err="1"/>
              <a:t>nonsequia</a:t>
            </a:r>
            <a:r>
              <a:rPr lang="da-DK" dirty="0"/>
              <a:t> </a:t>
            </a:r>
            <a:r>
              <a:rPr lang="da-DK" dirty="0" err="1"/>
              <a:t>im</a:t>
            </a:r>
            <a:r>
              <a:rPr lang="da-DK" dirty="0"/>
              <a:t> re </a:t>
            </a:r>
            <a:r>
              <a:rPr lang="da-DK" dirty="0" err="1"/>
              <a:t>volup</a:t>
            </a:r>
            <a:r>
              <a:rPr lang="da-DK" dirty="0"/>
              <a:t> </a:t>
            </a:r>
            <a:r>
              <a:rPr lang="da-DK" dirty="0" err="1"/>
              <a:t>tionem</a:t>
            </a:r>
            <a:r>
              <a:rPr lang="da-DK" dirty="0"/>
              <a:t> </a:t>
            </a:r>
            <a:r>
              <a:rPr lang="da-DK" dirty="0" err="1"/>
              <a:t>eture</a:t>
            </a:r>
            <a:r>
              <a:rPr lang="da-DK" dirty="0"/>
              <a:t> vel </a:t>
            </a:r>
            <a:r>
              <a:rPr lang="da-DK" dirty="0" err="1"/>
              <a:t>mo</a:t>
            </a:r>
            <a:r>
              <a:rPr lang="da-DK" dirty="0"/>
              <a:t> </a:t>
            </a:r>
            <a:r>
              <a:rPr lang="da-DK" dirty="0" err="1"/>
              <a:t>eium</a:t>
            </a:r>
            <a:r>
              <a:rPr lang="da-DK" dirty="0"/>
              <a:t> </a:t>
            </a:r>
            <a:r>
              <a:rPr lang="da-DK" dirty="0" err="1"/>
              <a:t>undeles</a:t>
            </a:r>
            <a:r>
              <a:rPr lang="da-DK" dirty="0"/>
              <a:t> </a:t>
            </a:r>
            <a:r>
              <a:rPr lang="da-DK" dirty="0" err="1"/>
              <a:t>sustiost</a:t>
            </a:r>
            <a:r>
              <a:rPr lang="da-DK" dirty="0"/>
              <a:t>,  </a:t>
            </a:r>
            <a:r>
              <a:rPr lang="da-DK" dirty="0" err="1"/>
              <a:t>eaquam</a:t>
            </a:r>
            <a:r>
              <a:rPr lang="da-DK" dirty="0"/>
              <a:t>, </a:t>
            </a:r>
            <a:r>
              <a:rPr lang="da-DK" dirty="0" err="1"/>
              <a:t>eation</a:t>
            </a:r>
            <a:r>
              <a:rPr lang="da-DK" dirty="0"/>
              <a:t> </a:t>
            </a:r>
            <a:r>
              <a:rPr lang="da-DK" dirty="0" err="1"/>
              <a:t>nullore</a:t>
            </a:r>
            <a:r>
              <a:rPr lang="da-DK" dirty="0"/>
              <a:t>, </a:t>
            </a:r>
            <a:r>
              <a:rPr lang="da-DK" dirty="0" err="1"/>
              <a:t>cuscid</a:t>
            </a:r>
            <a:r>
              <a:rPr lang="da-DK" dirty="0"/>
              <a:t> </a:t>
            </a:r>
            <a:r>
              <a:rPr lang="da-DK" dirty="0" err="1"/>
              <a:t>quas</a:t>
            </a:r>
            <a:r>
              <a:rPr lang="da-DK" dirty="0"/>
              <a:t> core </a:t>
            </a:r>
            <a:r>
              <a:rPr lang="da-DK" dirty="0" err="1"/>
              <a:t>volent.Gendel</a:t>
            </a:r>
            <a:r>
              <a:rPr lang="da-DK" dirty="0"/>
              <a:t> </a:t>
            </a:r>
            <a:r>
              <a:rPr lang="da-DK" dirty="0" err="1"/>
              <a:t>inctibus</a:t>
            </a:r>
            <a:r>
              <a:rPr lang="da-DK" dirty="0"/>
              <a:t>, to te </a:t>
            </a:r>
            <a:r>
              <a:rPr lang="da-DK" dirty="0" err="1"/>
              <a:t>dolorem</a:t>
            </a:r>
            <a:r>
              <a:rPr lang="da-DK" dirty="0"/>
              <a:t> </a:t>
            </a:r>
            <a:r>
              <a:rPr lang="da-DK" dirty="0" err="1"/>
              <a:t>aspellab</a:t>
            </a:r>
            <a:r>
              <a:rPr lang="da-DK" dirty="0"/>
              <a:t> </a:t>
            </a:r>
            <a:r>
              <a:rPr lang="da-DK" dirty="0" err="1"/>
              <a:t>ipsam</a:t>
            </a:r>
            <a:r>
              <a:rPr lang="da-DK" dirty="0"/>
              <a:t> </a:t>
            </a:r>
            <a:r>
              <a:rPr lang="da-DK" dirty="0" err="1"/>
              <a:t>faces</a:t>
            </a:r>
            <a:r>
              <a:rPr lang="da-DK" dirty="0"/>
              <a:t> </a:t>
            </a:r>
            <a:r>
              <a:rPr lang="da-DK" dirty="0" err="1"/>
              <a:t>incti</a:t>
            </a:r>
            <a:r>
              <a:rPr lang="da-DK" dirty="0"/>
              <a:t> </a:t>
            </a:r>
            <a:r>
              <a:rPr lang="da-DK" dirty="0" err="1"/>
              <a:t>dolorias</a:t>
            </a:r>
            <a:r>
              <a:rPr lang="da-DK" dirty="0"/>
              <a:t> </a:t>
            </a:r>
            <a:r>
              <a:rPr lang="da-DK" dirty="0" err="1"/>
              <a:t>assit</a:t>
            </a:r>
            <a:r>
              <a:rPr lang="da-DK" dirty="0"/>
              <a:t>, </a:t>
            </a:r>
            <a:r>
              <a:rPr lang="da-DK" dirty="0" err="1"/>
              <a:t>cume</a:t>
            </a:r>
            <a:r>
              <a:rPr lang="da-DK" dirty="0"/>
              <a:t> </a:t>
            </a:r>
            <a:r>
              <a:rPr lang="da-DK" dirty="0" err="1"/>
              <a:t>quae</a:t>
            </a:r>
            <a:r>
              <a:rPr lang="da-DK" dirty="0"/>
              <a:t> volut </a:t>
            </a:r>
            <a:r>
              <a:rPr lang="da-DK" dirty="0" err="1"/>
              <a:t>aut</a:t>
            </a:r>
            <a:r>
              <a:rPr lang="da-DK" dirty="0"/>
              <a:t> </a:t>
            </a:r>
            <a:r>
              <a:rPr lang="da-DK" dirty="0" err="1"/>
              <a:t>mo</a:t>
            </a:r>
            <a:r>
              <a:rPr lang="da-DK" dirty="0"/>
              <a:t> </a:t>
            </a:r>
            <a:r>
              <a:rPr lang="da-DK" dirty="0" err="1"/>
              <a:t>consece</a:t>
            </a:r>
            <a:r>
              <a:rPr lang="da-DK" dirty="0"/>
              <a:t>.</a:t>
            </a:r>
          </a:p>
        </p:txBody>
      </p:sp>
      <p:sp>
        <p:nvSpPr>
          <p:cNvPr id="18" name="Pladsholder til billede 17">
            <a:extLst>
              <a:ext uri="{FF2B5EF4-FFF2-40B4-BE49-F238E27FC236}">
                <a16:creationId xmlns:a16="http://schemas.microsoft.com/office/drawing/2014/main" xmlns="" id="{06136B37-CDB1-4346-82F6-C2D666E21961}"/>
              </a:ext>
            </a:extLst>
          </p:cNvPr>
          <p:cNvSpPr>
            <a:spLocks noGrp="1"/>
          </p:cNvSpPr>
          <p:nvPr>
            <p:ph type="pic" sz="quarter" idx="12"/>
          </p:nvPr>
        </p:nvSpPr>
        <p:spPr>
          <a:xfrm>
            <a:off x="9107488" y="252413"/>
            <a:ext cx="3084512" cy="6605587"/>
          </a:xfrm>
          <a:custGeom>
            <a:avLst/>
            <a:gdLst>
              <a:gd name="connsiteX0" fmla="*/ 351830 w 3084512"/>
              <a:gd name="connsiteY0" fmla="*/ 0 h 6605587"/>
              <a:gd name="connsiteX1" fmla="*/ 3084512 w 3084512"/>
              <a:gd name="connsiteY1" fmla="*/ 0 h 6605587"/>
              <a:gd name="connsiteX2" fmla="*/ 3084512 w 3084512"/>
              <a:gd name="connsiteY2" fmla="*/ 6605587 h 6605587"/>
              <a:gd name="connsiteX3" fmla="*/ 0 w 3084512"/>
              <a:gd name="connsiteY3" fmla="*/ 6605587 h 6605587"/>
              <a:gd name="connsiteX4" fmla="*/ 0 w 3084512"/>
              <a:gd name="connsiteY4" fmla="*/ 6605586 h 6605587"/>
              <a:gd name="connsiteX5" fmla="*/ 226804 w 3084512"/>
              <a:gd name="connsiteY5" fmla="*/ 6605586 h 6605587"/>
              <a:gd name="connsiteX6" fmla="*/ 454089 w 3084512"/>
              <a:gd name="connsiteY6" fmla="*/ 249348 h 6605587"/>
              <a:gd name="connsiteX7" fmla="*/ 0 w 3084512"/>
              <a:gd name="connsiteY7" fmla="*/ 0 h 6605587"/>
              <a:gd name="connsiteX8" fmla="*/ 215466 w 3084512"/>
              <a:gd name="connsiteY8" fmla="*/ 0 h 6605587"/>
              <a:gd name="connsiteX9" fmla="*/ 0 w 3084512"/>
              <a:gd name="connsiteY9" fmla="*/ 654 h 660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4512" h="6605587">
                <a:moveTo>
                  <a:pt x="351830" y="0"/>
                </a:moveTo>
                <a:lnTo>
                  <a:pt x="3084512" y="0"/>
                </a:lnTo>
                <a:lnTo>
                  <a:pt x="3084512" y="6605587"/>
                </a:lnTo>
                <a:lnTo>
                  <a:pt x="0" y="6605587"/>
                </a:lnTo>
                <a:lnTo>
                  <a:pt x="0" y="6605586"/>
                </a:lnTo>
                <a:lnTo>
                  <a:pt x="226804" y="6605586"/>
                </a:lnTo>
                <a:cubicBezTo>
                  <a:pt x="682168" y="5982178"/>
                  <a:pt x="1454596" y="2848511"/>
                  <a:pt x="454089" y="249348"/>
                </a:cubicBezTo>
                <a:close/>
                <a:moveTo>
                  <a:pt x="0" y="0"/>
                </a:moveTo>
                <a:lnTo>
                  <a:pt x="215466" y="0"/>
                </a:lnTo>
                <a:lnTo>
                  <a:pt x="0" y="654"/>
                </a:lnTo>
                <a:close/>
              </a:path>
            </a:pathLst>
          </a:custGeom>
        </p:spPr>
        <p:txBody>
          <a:bodyPr wrap="square" anchor="b">
            <a:noAutofit/>
          </a:bodyPr>
          <a:lstStyle>
            <a:lvl1pPr algn="r">
              <a:defRPr sz="2400" baseline="0">
                <a:solidFill>
                  <a:schemeClr val="tx1"/>
                </a:solidFill>
              </a:defRPr>
            </a:lvl1pPr>
          </a:lstStyle>
          <a:p>
            <a:endParaRPr lang="da-DK" dirty="0"/>
          </a:p>
        </p:txBody>
      </p:sp>
      <p:sp>
        <p:nvSpPr>
          <p:cNvPr id="19" name="Pladsholder til slidenummer 2">
            <a:extLst>
              <a:ext uri="{FF2B5EF4-FFF2-40B4-BE49-F238E27FC236}">
                <a16:creationId xmlns:a16="http://schemas.microsoft.com/office/drawing/2014/main" xmlns="" id="{5EC4192C-0F3E-456E-8515-A6597855C5AE}"/>
              </a:ext>
            </a:extLst>
          </p:cNvPr>
          <p:cNvSpPr>
            <a:spLocks noGrp="1"/>
          </p:cNvSpPr>
          <p:nvPr>
            <p:ph type="sldNum" sz="quarter" idx="4"/>
          </p:nvPr>
        </p:nvSpPr>
        <p:spPr>
          <a:xfrm>
            <a:off x="274502" y="6356350"/>
            <a:ext cx="4470095" cy="365125"/>
          </a:xfrm>
          <a:prstGeom prst="rect">
            <a:avLst/>
          </a:prstGeom>
        </p:spPr>
        <p:txBody>
          <a:bodyPr vert="horz" lIns="91440" tIns="45720" rIns="91440" bIns="45720" rtlCol="0" anchor="ctr"/>
          <a:lstStyle>
            <a:lvl1pPr algn="l">
              <a:defRPr sz="1000" baseline="0">
                <a:solidFill>
                  <a:schemeClr val="tx1"/>
                </a:solidFill>
                <a:latin typeface="Lato" panose="020F0502020204030203" pitchFamily="34" charset="0"/>
              </a:defRPr>
            </a:lvl1pPr>
          </a:lstStyle>
          <a:p>
            <a:fld id="{93848F8B-72FE-43CB-92FB-926BE76E710E}" type="slidenum">
              <a:rPr lang="da-DK" smtClean="0"/>
              <a:pPr/>
              <a:t>‹#›</a:t>
            </a:fld>
            <a:r>
              <a:rPr lang="da-DK" dirty="0"/>
              <a:t> / Foundation for </a:t>
            </a:r>
            <a:r>
              <a:rPr lang="da-DK" dirty="0" err="1"/>
              <a:t>Environmental</a:t>
            </a:r>
            <a:r>
              <a:rPr lang="da-DK" dirty="0"/>
              <a:t> Education</a:t>
            </a:r>
            <a:endParaRPr lang="da-DK" dirty="0">
              <a:latin typeface="Lato" panose="020F0502020204030203" pitchFamily="34" charset="0"/>
            </a:endParaRPr>
          </a:p>
        </p:txBody>
      </p:sp>
    </p:spTree>
    <p:extLst>
      <p:ext uri="{BB962C8B-B14F-4D97-AF65-F5344CB8AC3E}">
        <p14:creationId xmlns:p14="http://schemas.microsoft.com/office/powerpoint/2010/main" val="3526132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rontcover #02">
    <p:spTree>
      <p:nvGrpSpPr>
        <p:cNvPr id="1" name=""/>
        <p:cNvGrpSpPr/>
        <p:nvPr/>
      </p:nvGrpSpPr>
      <p:grpSpPr>
        <a:xfrm>
          <a:off x="0" y="0"/>
          <a:ext cx="0" cy="0"/>
          <a:chOff x="0" y="0"/>
          <a:chExt cx="0" cy="0"/>
        </a:xfrm>
      </p:grpSpPr>
      <p:sp>
        <p:nvSpPr>
          <p:cNvPr id="13" name="Top BG">
            <a:extLst>
              <a:ext uri="{FF2B5EF4-FFF2-40B4-BE49-F238E27FC236}">
                <a16:creationId xmlns:a16="http://schemas.microsoft.com/office/drawing/2014/main" xmlns="" id="{177CF2DB-EABA-463A-B1BA-6B6E6DECAC0F}"/>
              </a:ext>
            </a:extLst>
          </p:cNvPr>
          <p:cNvSpPr/>
          <p:nvPr userDrawn="1"/>
        </p:nvSpPr>
        <p:spPr>
          <a:xfrm rot="5400000">
            <a:off x="4262657" y="-4262657"/>
            <a:ext cx="3667608" cy="12192924"/>
          </a:xfrm>
          <a:custGeom>
            <a:avLst/>
            <a:gdLst>
              <a:gd name="connsiteX0" fmla="*/ 0 w 6069254"/>
              <a:gd name="connsiteY0" fmla="*/ 0 h 6870700"/>
              <a:gd name="connsiteX1" fmla="*/ 6069254 w 6069254"/>
              <a:gd name="connsiteY1" fmla="*/ 0 h 6870700"/>
              <a:gd name="connsiteX2" fmla="*/ 5963777 w 6069254"/>
              <a:gd name="connsiteY2" fmla="*/ 194014 h 6870700"/>
              <a:gd name="connsiteX3" fmla="*/ 5902409 w 6069254"/>
              <a:gd name="connsiteY3" fmla="*/ 6758579 h 6870700"/>
              <a:gd name="connsiteX4" fmla="*/ 5967424 w 6069254"/>
              <a:gd name="connsiteY4" fmla="*/ 6870700 h 6870700"/>
              <a:gd name="connsiteX5" fmla="*/ 0 w 6069254"/>
              <a:gd name="connsiteY5" fmla="*/ 6870700 h 6870700"/>
              <a:gd name="connsiteX0" fmla="*/ 0 w 6069254"/>
              <a:gd name="connsiteY0" fmla="*/ 0 h 6870700"/>
              <a:gd name="connsiteX1" fmla="*/ 6069254 w 6069254"/>
              <a:gd name="connsiteY1" fmla="*/ 0 h 6870700"/>
              <a:gd name="connsiteX2" fmla="*/ 5963777 w 6069254"/>
              <a:gd name="connsiteY2" fmla="*/ 194014 h 6870700"/>
              <a:gd name="connsiteX3" fmla="*/ 5902409 w 6069254"/>
              <a:gd name="connsiteY3" fmla="*/ 6758579 h 6870700"/>
              <a:gd name="connsiteX4" fmla="*/ 5967424 w 6069254"/>
              <a:gd name="connsiteY4" fmla="*/ 6870700 h 6870700"/>
              <a:gd name="connsiteX5" fmla="*/ 0 w 6069254"/>
              <a:gd name="connsiteY5" fmla="*/ 6870700 h 6870700"/>
              <a:gd name="connsiteX6" fmla="*/ 0 w 6069254"/>
              <a:gd name="connsiteY6" fmla="*/ 0 h 6870700"/>
              <a:gd name="connsiteX0" fmla="*/ 0 w 6069254"/>
              <a:gd name="connsiteY0" fmla="*/ 0 h 6870700"/>
              <a:gd name="connsiteX1" fmla="*/ 6069254 w 6069254"/>
              <a:gd name="connsiteY1" fmla="*/ 0 h 6870700"/>
              <a:gd name="connsiteX2" fmla="*/ 5963777 w 6069254"/>
              <a:gd name="connsiteY2" fmla="*/ 194014 h 6870700"/>
              <a:gd name="connsiteX3" fmla="*/ 5963468 w 6069254"/>
              <a:gd name="connsiteY3" fmla="*/ 6870331 h 6870700"/>
              <a:gd name="connsiteX4" fmla="*/ 5967424 w 6069254"/>
              <a:gd name="connsiteY4" fmla="*/ 6870700 h 6870700"/>
              <a:gd name="connsiteX5" fmla="*/ 0 w 6069254"/>
              <a:gd name="connsiteY5" fmla="*/ 6870700 h 6870700"/>
              <a:gd name="connsiteX6" fmla="*/ 0 w 6069254"/>
              <a:gd name="connsiteY6" fmla="*/ 0 h 6870700"/>
              <a:gd name="connsiteX0" fmla="*/ 0 w 6069254"/>
              <a:gd name="connsiteY0" fmla="*/ 0 h 6870700"/>
              <a:gd name="connsiteX1" fmla="*/ 6069254 w 6069254"/>
              <a:gd name="connsiteY1" fmla="*/ 0 h 6870700"/>
              <a:gd name="connsiteX2" fmla="*/ 5963777 w 6069254"/>
              <a:gd name="connsiteY2" fmla="*/ 194014 h 6870700"/>
              <a:gd name="connsiteX3" fmla="*/ 5963468 w 6069254"/>
              <a:gd name="connsiteY3" fmla="*/ 6870331 h 6870700"/>
              <a:gd name="connsiteX4" fmla="*/ 5601071 w 6069254"/>
              <a:gd name="connsiteY4" fmla="*/ 6866561 h 6870700"/>
              <a:gd name="connsiteX5" fmla="*/ 0 w 6069254"/>
              <a:gd name="connsiteY5" fmla="*/ 6870700 h 6870700"/>
              <a:gd name="connsiteX6" fmla="*/ 0 w 6069254"/>
              <a:gd name="connsiteY6" fmla="*/ 0 h 6870700"/>
              <a:gd name="connsiteX0" fmla="*/ 0 w 6069254"/>
              <a:gd name="connsiteY0" fmla="*/ 0 h 6874470"/>
              <a:gd name="connsiteX1" fmla="*/ 6069254 w 6069254"/>
              <a:gd name="connsiteY1" fmla="*/ 0 h 6874470"/>
              <a:gd name="connsiteX2" fmla="*/ 5963777 w 6069254"/>
              <a:gd name="connsiteY2" fmla="*/ 194014 h 6874470"/>
              <a:gd name="connsiteX3" fmla="*/ 5719232 w 6069254"/>
              <a:gd name="connsiteY3" fmla="*/ 6874470 h 6874470"/>
              <a:gd name="connsiteX4" fmla="*/ 5601071 w 6069254"/>
              <a:gd name="connsiteY4" fmla="*/ 6866561 h 6874470"/>
              <a:gd name="connsiteX5" fmla="*/ 0 w 6069254"/>
              <a:gd name="connsiteY5" fmla="*/ 6870700 h 6874470"/>
              <a:gd name="connsiteX6" fmla="*/ 0 w 6069254"/>
              <a:gd name="connsiteY6" fmla="*/ 0 h 6874470"/>
              <a:gd name="connsiteX0" fmla="*/ 0 w 6069254"/>
              <a:gd name="connsiteY0" fmla="*/ 0 h 6870700"/>
              <a:gd name="connsiteX1" fmla="*/ 6069254 w 6069254"/>
              <a:gd name="connsiteY1" fmla="*/ 0 h 6870700"/>
              <a:gd name="connsiteX2" fmla="*/ 5963777 w 6069254"/>
              <a:gd name="connsiteY2" fmla="*/ 194014 h 6870700"/>
              <a:gd name="connsiteX3" fmla="*/ 5902409 w 6069254"/>
              <a:gd name="connsiteY3" fmla="*/ 6866192 h 6870700"/>
              <a:gd name="connsiteX4" fmla="*/ 5601071 w 6069254"/>
              <a:gd name="connsiteY4" fmla="*/ 6866561 h 6870700"/>
              <a:gd name="connsiteX5" fmla="*/ 0 w 6069254"/>
              <a:gd name="connsiteY5" fmla="*/ 6870700 h 6870700"/>
              <a:gd name="connsiteX6" fmla="*/ 0 w 6069254"/>
              <a:gd name="connsiteY6" fmla="*/ 0 h 6870700"/>
              <a:gd name="connsiteX0" fmla="*/ 0 w 6069254"/>
              <a:gd name="connsiteY0" fmla="*/ 0 h 6870700"/>
              <a:gd name="connsiteX1" fmla="*/ 6069254 w 6069254"/>
              <a:gd name="connsiteY1" fmla="*/ 0 h 6870700"/>
              <a:gd name="connsiteX2" fmla="*/ 5634059 w 6069254"/>
              <a:gd name="connsiteY2" fmla="*/ 127790 h 6870700"/>
              <a:gd name="connsiteX3" fmla="*/ 5902409 w 6069254"/>
              <a:gd name="connsiteY3" fmla="*/ 6866192 h 6870700"/>
              <a:gd name="connsiteX4" fmla="*/ 5601071 w 6069254"/>
              <a:gd name="connsiteY4" fmla="*/ 6866561 h 6870700"/>
              <a:gd name="connsiteX5" fmla="*/ 0 w 6069254"/>
              <a:gd name="connsiteY5" fmla="*/ 6870700 h 6870700"/>
              <a:gd name="connsiteX6" fmla="*/ 0 w 6069254"/>
              <a:gd name="connsiteY6" fmla="*/ 0 h 6870700"/>
              <a:gd name="connsiteX0" fmla="*/ 0 w 5902409"/>
              <a:gd name="connsiteY0" fmla="*/ 0 h 6870700"/>
              <a:gd name="connsiteX1" fmla="*/ 4652686 w 5902409"/>
              <a:gd name="connsiteY1" fmla="*/ 0 h 6870700"/>
              <a:gd name="connsiteX2" fmla="*/ 5634059 w 5902409"/>
              <a:gd name="connsiteY2" fmla="*/ 127790 h 6870700"/>
              <a:gd name="connsiteX3" fmla="*/ 5902409 w 5902409"/>
              <a:gd name="connsiteY3" fmla="*/ 6866192 h 6870700"/>
              <a:gd name="connsiteX4" fmla="*/ 5601071 w 5902409"/>
              <a:gd name="connsiteY4" fmla="*/ 6866561 h 6870700"/>
              <a:gd name="connsiteX5" fmla="*/ 0 w 5902409"/>
              <a:gd name="connsiteY5" fmla="*/ 6870700 h 6870700"/>
              <a:gd name="connsiteX6" fmla="*/ 0 w 5902409"/>
              <a:gd name="connsiteY6" fmla="*/ 0 h 6870700"/>
              <a:gd name="connsiteX0" fmla="*/ 0 w 6049260"/>
              <a:gd name="connsiteY0" fmla="*/ 0 h 6870700"/>
              <a:gd name="connsiteX1" fmla="*/ 4652686 w 6049260"/>
              <a:gd name="connsiteY1" fmla="*/ 0 h 6870700"/>
              <a:gd name="connsiteX2" fmla="*/ 6049260 w 6049260"/>
              <a:gd name="connsiteY2" fmla="*/ 3620 h 6870700"/>
              <a:gd name="connsiteX3" fmla="*/ 5902409 w 6049260"/>
              <a:gd name="connsiteY3" fmla="*/ 6866192 h 6870700"/>
              <a:gd name="connsiteX4" fmla="*/ 5601071 w 6049260"/>
              <a:gd name="connsiteY4" fmla="*/ 6866561 h 6870700"/>
              <a:gd name="connsiteX5" fmla="*/ 0 w 6049260"/>
              <a:gd name="connsiteY5" fmla="*/ 6870700 h 6870700"/>
              <a:gd name="connsiteX6" fmla="*/ 0 w 6049260"/>
              <a:gd name="connsiteY6" fmla="*/ 0 h 6870700"/>
              <a:gd name="connsiteX0" fmla="*/ 0 w 6049260"/>
              <a:gd name="connsiteY0" fmla="*/ 0 h 6870700"/>
              <a:gd name="connsiteX1" fmla="*/ 4652686 w 6049260"/>
              <a:gd name="connsiteY1" fmla="*/ 0 h 6870700"/>
              <a:gd name="connsiteX2" fmla="*/ 6049260 w 6049260"/>
              <a:gd name="connsiteY2" fmla="*/ 3620 h 6870700"/>
              <a:gd name="connsiteX3" fmla="*/ 5902409 w 6049260"/>
              <a:gd name="connsiteY3" fmla="*/ 6866192 h 6870700"/>
              <a:gd name="connsiteX4" fmla="*/ 5601071 w 6049260"/>
              <a:gd name="connsiteY4" fmla="*/ 6866561 h 6870700"/>
              <a:gd name="connsiteX5" fmla="*/ 0 w 6049260"/>
              <a:gd name="connsiteY5" fmla="*/ 6870700 h 6870700"/>
              <a:gd name="connsiteX6" fmla="*/ 0 w 6049260"/>
              <a:gd name="connsiteY6" fmla="*/ 0 h 6870700"/>
              <a:gd name="connsiteX0" fmla="*/ 0 w 6049260"/>
              <a:gd name="connsiteY0" fmla="*/ 0 h 6870700"/>
              <a:gd name="connsiteX1" fmla="*/ 4652686 w 6049260"/>
              <a:gd name="connsiteY1" fmla="*/ 0 h 6870700"/>
              <a:gd name="connsiteX2" fmla="*/ 6049260 w 6049260"/>
              <a:gd name="connsiteY2" fmla="*/ 3620 h 6870700"/>
              <a:gd name="connsiteX3" fmla="*/ 5902409 w 6049260"/>
              <a:gd name="connsiteY3" fmla="*/ 6866192 h 6870700"/>
              <a:gd name="connsiteX4" fmla="*/ 5601071 w 6049260"/>
              <a:gd name="connsiteY4" fmla="*/ 6866561 h 6870700"/>
              <a:gd name="connsiteX5" fmla="*/ 0 w 6049260"/>
              <a:gd name="connsiteY5" fmla="*/ 6870700 h 6870700"/>
              <a:gd name="connsiteX6" fmla="*/ 0 w 6049260"/>
              <a:gd name="connsiteY6" fmla="*/ 0 h 6870700"/>
              <a:gd name="connsiteX0" fmla="*/ 0 w 6049260"/>
              <a:gd name="connsiteY0" fmla="*/ 0 h 6870700"/>
              <a:gd name="connsiteX1" fmla="*/ 4652686 w 6049260"/>
              <a:gd name="connsiteY1" fmla="*/ 0 h 6870700"/>
              <a:gd name="connsiteX2" fmla="*/ 6049260 w 6049260"/>
              <a:gd name="connsiteY2" fmla="*/ 3620 h 6870700"/>
              <a:gd name="connsiteX3" fmla="*/ 5902409 w 6049260"/>
              <a:gd name="connsiteY3" fmla="*/ 6866192 h 6870700"/>
              <a:gd name="connsiteX4" fmla="*/ 5601071 w 6049260"/>
              <a:gd name="connsiteY4" fmla="*/ 6866561 h 6870700"/>
              <a:gd name="connsiteX5" fmla="*/ 0 w 6049260"/>
              <a:gd name="connsiteY5" fmla="*/ 6870700 h 6870700"/>
              <a:gd name="connsiteX6" fmla="*/ 0 w 6049260"/>
              <a:gd name="connsiteY6" fmla="*/ 0 h 6870700"/>
              <a:gd name="connsiteX0" fmla="*/ 0 w 6049260"/>
              <a:gd name="connsiteY0" fmla="*/ 0 h 6870700"/>
              <a:gd name="connsiteX1" fmla="*/ 4652686 w 6049260"/>
              <a:gd name="connsiteY1" fmla="*/ 0 h 6870700"/>
              <a:gd name="connsiteX2" fmla="*/ 6049260 w 6049260"/>
              <a:gd name="connsiteY2" fmla="*/ 3620 h 6870700"/>
              <a:gd name="connsiteX3" fmla="*/ 5902409 w 6049260"/>
              <a:gd name="connsiteY3" fmla="*/ 6866192 h 6870700"/>
              <a:gd name="connsiteX4" fmla="*/ 5601071 w 6049260"/>
              <a:gd name="connsiteY4" fmla="*/ 6866561 h 6870700"/>
              <a:gd name="connsiteX5" fmla="*/ 0 w 6049260"/>
              <a:gd name="connsiteY5" fmla="*/ 6870700 h 6870700"/>
              <a:gd name="connsiteX6" fmla="*/ 0 w 6049260"/>
              <a:gd name="connsiteY6" fmla="*/ 0 h 6870700"/>
              <a:gd name="connsiteX0" fmla="*/ 0 w 6049260"/>
              <a:gd name="connsiteY0" fmla="*/ 0 h 6870700"/>
              <a:gd name="connsiteX1" fmla="*/ 4652686 w 6049260"/>
              <a:gd name="connsiteY1" fmla="*/ 0 h 6870700"/>
              <a:gd name="connsiteX2" fmla="*/ 6049260 w 6049260"/>
              <a:gd name="connsiteY2" fmla="*/ 3620 h 6870700"/>
              <a:gd name="connsiteX3" fmla="*/ 5902409 w 6049260"/>
              <a:gd name="connsiteY3" fmla="*/ 6866192 h 6870700"/>
              <a:gd name="connsiteX4" fmla="*/ 5601071 w 6049260"/>
              <a:gd name="connsiteY4" fmla="*/ 6866561 h 6870700"/>
              <a:gd name="connsiteX5" fmla="*/ 0 w 6049260"/>
              <a:gd name="connsiteY5" fmla="*/ 6870700 h 6870700"/>
              <a:gd name="connsiteX6" fmla="*/ 0 w 6049260"/>
              <a:gd name="connsiteY6" fmla="*/ 0 h 6870700"/>
              <a:gd name="connsiteX0" fmla="*/ 0 w 6098107"/>
              <a:gd name="connsiteY0" fmla="*/ 520 h 6871220"/>
              <a:gd name="connsiteX1" fmla="*/ 4652686 w 6098107"/>
              <a:gd name="connsiteY1" fmla="*/ 520 h 6871220"/>
              <a:gd name="connsiteX2" fmla="*/ 6098107 w 6098107"/>
              <a:gd name="connsiteY2" fmla="*/ 0 h 6871220"/>
              <a:gd name="connsiteX3" fmla="*/ 5902409 w 6098107"/>
              <a:gd name="connsiteY3" fmla="*/ 6866712 h 6871220"/>
              <a:gd name="connsiteX4" fmla="*/ 5601071 w 6098107"/>
              <a:gd name="connsiteY4" fmla="*/ 6867081 h 6871220"/>
              <a:gd name="connsiteX5" fmla="*/ 0 w 6098107"/>
              <a:gd name="connsiteY5" fmla="*/ 6871220 h 6871220"/>
              <a:gd name="connsiteX6" fmla="*/ 0 w 6098107"/>
              <a:gd name="connsiteY6" fmla="*/ 520 h 687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107" h="6871220">
                <a:moveTo>
                  <a:pt x="0" y="520"/>
                </a:moveTo>
                <a:lnTo>
                  <a:pt x="4652686" y="520"/>
                </a:lnTo>
                <a:lnTo>
                  <a:pt x="6098107" y="0"/>
                </a:lnTo>
                <a:cubicBezTo>
                  <a:pt x="3820835" y="981800"/>
                  <a:pt x="2650645" y="4930768"/>
                  <a:pt x="5902409" y="6866712"/>
                </a:cubicBezTo>
                <a:lnTo>
                  <a:pt x="5601071" y="6867081"/>
                </a:lnTo>
                <a:lnTo>
                  <a:pt x="0" y="6871220"/>
                </a:lnTo>
                <a:lnTo>
                  <a:pt x="0" y="520"/>
                </a:lnTo>
                <a:close/>
              </a:path>
            </a:pathLst>
          </a:custGeom>
          <a:gradFill flip="none" rotWithShape="1">
            <a:gsLst>
              <a:gs pos="0">
                <a:srgbClr val="EC6608"/>
              </a:gs>
              <a:gs pos="100000">
                <a:srgbClr val="F392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a-DK" dirty="0"/>
          </a:p>
        </p:txBody>
      </p:sp>
      <p:pic>
        <p:nvPicPr>
          <p:cNvPr id="5" name="Logo">
            <a:extLst>
              <a:ext uri="{FF2B5EF4-FFF2-40B4-BE49-F238E27FC236}">
                <a16:creationId xmlns:a16="http://schemas.microsoft.com/office/drawing/2014/main" xmlns="" id="{598D0419-08B8-4875-8536-9CEC3D6DCA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178"/>
          <a:stretch/>
        </p:blipFill>
        <p:spPr>
          <a:xfrm>
            <a:off x="265644" y="0"/>
            <a:ext cx="1172549" cy="2035175"/>
          </a:xfrm>
          <a:prstGeom prst="rect">
            <a:avLst/>
          </a:prstGeom>
        </p:spPr>
      </p:pic>
      <p:sp>
        <p:nvSpPr>
          <p:cNvPr id="19" name="Imageplaceholder">
            <a:extLst>
              <a:ext uri="{FF2B5EF4-FFF2-40B4-BE49-F238E27FC236}">
                <a16:creationId xmlns:a16="http://schemas.microsoft.com/office/drawing/2014/main" xmlns="" id="{2693ACA3-EC44-4CFF-B218-534222478F1A}"/>
              </a:ext>
            </a:extLst>
          </p:cNvPr>
          <p:cNvSpPr>
            <a:spLocks noGrp="1"/>
          </p:cNvSpPr>
          <p:nvPr>
            <p:ph type="pic" sz="quarter" idx="10"/>
          </p:nvPr>
        </p:nvSpPr>
        <p:spPr>
          <a:xfrm>
            <a:off x="0" y="2035175"/>
            <a:ext cx="12192000" cy="4822825"/>
          </a:xfrm>
          <a:custGeom>
            <a:avLst/>
            <a:gdLst>
              <a:gd name="connsiteX0" fmla="*/ 12191539 w 12192000"/>
              <a:gd name="connsiteY0" fmla="*/ 0 h 4822825"/>
              <a:gd name="connsiteX1" fmla="*/ 12192000 w 12192000"/>
              <a:gd name="connsiteY1" fmla="*/ 0 h 4822825"/>
              <a:gd name="connsiteX2" fmla="*/ 12192000 w 12192000"/>
              <a:gd name="connsiteY2" fmla="*/ 1197257 h 4822825"/>
              <a:gd name="connsiteX3" fmla="*/ 12191539 w 12192000"/>
              <a:gd name="connsiteY3" fmla="*/ 763108 h 4822825"/>
              <a:gd name="connsiteX4" fmla="*/ 0 w 12192000"/>
              <a:gd name="connsiteY4" fmla="*/ 0 h 4822825"/>
              <a:gd name="connsiteX5" fmla="*/ 3976 w 12192000"/>
              <a:gd name="connsiteY5" fmla="*/ 0 h 4822825"/>
              <a:gd name="connsiteX6" fmla="*/ 6883 w 12192000"/>
              <a:gd name="connsiteY6" fmla="*/ 1333499 h 4822825"/>
              <a:gd name="connsiteX7" fmla="*/ 7537 w 12192000"/>
              <a:gd name="connsiteY7" fmla="*/ 1514734 h 4822825"/>
              <a:gd name="connsiteX8" fmla="*/ 12013975 w 12192000"/>
              <a:gd name="connsiteY8" fmla="*/ 1506042 h 4822825"/>
              <a:gd name="connsiteX9" fmla="*/ 12192000 w 12192000"/>
              <a:gd name="connsiteY9" fmla="*/ 1632106 h 4822825"/>
              <a:gd name="connsiteX10" fmla="*/ 12192000 w 12192000"/>
              <a:gd name="connsiteY10" fmla="*/ 4822825 h 4822825"/>
              <a:gd name="connsiteX11" fmla="*/ 0 w 12192000"/>
              <a:gd name="connsiteY11" fmla="*/ 4822825 h 482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4822825">
                <a:moveTo>
                  <a:pt x="12191539" y="0"/>
                </a:moveTo>
                <a:lnTo>
                  <a:pt x="12192000" y="0"/>
                </a:lnTo>
                <a:lnTo>
                  <a:pt x="12192000" y="1197257"/>
                </a:lnTo>
                <a:lnTo>
                  <a:pt x="12191539" y="763108"/>
                </a:lnTo>
                <a:close/>
                <a:moveTo>
                  <a:pt x="0" y="0"/>
                </a:moveTo>
                <a:lnTo>
                  <a:pt x="3976" y="0"/>
                </a:lnTo>
                <a:lnTo>
                  <a:pt x="6883" y="1333499"/>
                </a:lnTo>
                <a:lnTo>
                  <a:pt x="7537" y="1514734"/>
                </a:lnTo>
                <a:cubicBezTo>
                  <a:pt x="3335501" y="-379871"/>
                  <a:pt x="10015791" y="221415"/>
                  <a:pt x="12013975" y="1506042"/>
                </a:cubicBezTo>
                <a:lnTo>
                  <a:pt x="12192000" y="1632106"/>
                </a:lnTo>
                <a:lnTo>
                  <a:pt x="12192000" y="4822825"/>
                </a:lnTo>
                <a:lnTo>
                  <a:pt x="0" y="4822825"/>
                </a:lnTo>
                <a:close/>
              </a:path>
            </a:pathLst>
          </a:custGeom>
        </p:spPr>
        <p:txBody>
          <a:bodyPr wrap="square" anchor="b">
            <a:noAutofit/>
          </a:bodyPr>
          <a:lstStyle>
            <a:lvl1pPr algn="ctr">
              <a:defRPr sz="2400" baseline="0">
                <a:solidFill>
                  <a:schemeClr val="tx1"/>
                </a:solidFill>
              </a:defRPr>
            </a:lvl1pPr>
          </a:lstStyle>
          <a:p>
            <a:r>
              <a:rPr lang="da-DK" dirty="0"/>
              <a:t>Klik på ikonet for at tilføje et billede</a:t>
            </a:r>
          </a:p>
        </p:txBody>
      </p:sp>
      <p:sp>
        <p:nvSpPr>
          <p:cNvPr id="21" name="Pladsholder til tekst 20">
            <a:extLst>
              <a:ext uri="{FF2B5EF4-FFF2-40B4-BE49-F238E27FC236}">
                <a16:creationId xmlns:a16="http://schemas.microsoft.com/office/drawing/2014/main" xmlns="" id="{0614C4CB-A5B5-4241-B911-4A1D578A3985}"/>
              </a:ext>
            </a:extLst>
          </p:cNvPr>
          <p:cNvSpPr>
            <a:spLocks noGrp="1"/>
          </p:cNvSpPr>
          <p:nvPr>
            <p:ph type="body" sz="quarter" idx="11" hasCustomPrompt="1"/>
          </p:nvPr>
        </p:nvSpPr>
        <p:spPr>
          <a:xfrm>
            <a:off x="2423290" y="532818"/>
            <a:ext cx="8784536" cy="576213"/>
          </a:xfrm>
          <a:prstGeom prst="rect">
            <a:avLst/>
          </a:prstGeom>
        </p:spPr>
        <p:txBody>
          <a:bodyPr/>
          <a:lstStyle>
            <a:lvl1pPr>
              <a:defRPr sz="2400" baseline="0">
                <a:latin typeface="Lato Black" panose="020F0A02020204030203" pitchFamily="34" charset="0"/>
              </a:defRPr>
            </a:lvl1pPr>
          </a:lstStyle>
          <a:p>
            <a:pPr lvl="0"/>
            <a:r>
              <a:rPr lang="da-DK" dirty="0"/>
              <a:t>Foundation for </a:t>
            </a:r>
            <a:r>
              <a:rPr lang="da-DK" dirty="0" err="1"/>
              <a:t>Environmental</a:t>
            </a:r>
            <a:r>
              <a:rPr lang="da-DK" dirty="0"/>
              <a:t> Education</a:t>
            </a:r>
          </a:p>
        </p:txBody>
      </p:sp>
      <p:sp>
        <p:nvSpPr>
          <p:cNvPr id="22" name="Pladsholder til tekst 20">
            <a:extLst>
              <a:ext uri="{FF2B5EF4-FFF2-40B4-BE49-F238E27FC236}">
                <a16:creationId xmlns:a16="http://schemas.microsoft.com/office/drawing/2014/main" xmlns="" id="{ABA13AD4-A518-45C9-925C-6E38B229BAC3}"/>
              </a:ext>
            </a:extLst>
          </p:cNvPr>
          <p:cNvSpPr>
            <a:spLocks noGrp="1"/>
          </p:cNvSpPr>
          <p:nvPr>
            <p:ph type="body" sz="quarter" idx="12" hasCustomPrompt="1"/>
          </p:nvPr>
        </p:nvSpPr>
        <p:spPr>
          <a:xfrm>
            <a:off x="2423290" y="973324"/>
            <a:ext cx="8784536" cy="960471"/>
          </a:xfrm>
          <a:prstGeom prst="rect">
            <a:avLst/>
          </a:prstGeom>
        </p:spPr>
        <p:txBody>
          <a:bodyPr/>
          <a:lstStyle>
            <a:lvl1pPr>
              <a:defRPr sz="5400" b="0" i="0" baseline="0"/>
            </a:lvl1pPr>
          </a:lstStyle>
          <a:p>
            <a:pPr lvl="0"/>
            <a:r>
              <a:rPr lang="da-DK" dirty="0" err="1"/>
              <a:t>Lorum</a:t>
            </a:r>
            <a:r>
              <a:rPr lang="da-DK" dirty="0"/>
              <a:t> </a:t>
            </a:r>
            <a:r>
              <a:rPr lang="da-DK" dirty="0" err="1"/>
              <a:t>ipsum</a:t>
            </a:r>
            <a:r>
              <a:rPr lang="da-DK" dirty="0"/>
              <a:t> none </a:t>
            </a:r>
            <a:r>
              <a:rPr lang="da-DK" dirty="0" err="1"/>
              <a:t>est</a:t>
            </a:r>
            <a:endParaRPr lang="da-DK" dirty="0"/>
          </a:p>
        </p:txBody>
      </p:sp>
      <p:pic>
        <p:nvPicPr>
          <p:cNvPr id="7" name="Picture 6" descr="Logo&#10;&#10;Description automatically generated">
            <a:extLst>
              <a:ext uri="{FF2B5EF4-FFF2-40B4-BE49-F238E27FC236}">
                <a16:creationId xmlns:a16="http://schemas.microsoft.com/office/drawing/2014/main" xmlns="" id="{FDAF735B-3291-4E1B-A3F8-30863945FF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3221" y="4200427"/>
            <a:ext cx="1812030" cy="1939529"/>
          </a:xfrm>
          <a:prstGeom prst="rect">
            <a:avLst/>
          </a:prstGeom>
        </p:spPr>
      </p:pic>
    </p:spTree>
    <p:extLst>
      <p:ext uri="{BB962C8B-B14F-4D97-AF65-F5344CB8AC3E}">
        <p14:creationId xmlns:p14="http://schemas.microsoft.com/office/powerpoint/2010/main" val="3832319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40A5A570-7F6C-4ACB-AD23-B741802DAE5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xmlns="" id="{5399079E-A5EC-4405-8086-CED2B45EEBF2}"/>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xmlns="" id="{EB64CBBC-C268-4F53-B15A-2E0D5003E97F}"/>
              </a:ext>
            </a:extLst>
          </p:cNvPr>
          <p:cNvSpPr>
            <a:spLocks noGrp="1"/>
          </p:cNvSpPr>
          <p:nvPr>
            <p:ph type="dt" sz="half" idx="10"/>
          </p:nvPr>
        </p:nvSpPr>
        <p:spPr/>
        <p:txBody>
          <a:bodyPr/>
          <a:lstStyle/>
          <a:p>
            <a:fld id="{3926A3E9-4E78-4E4A-BAA9-C789369E6F42}" type="datetimeFigureOut">
              <a:rPr lang="tr-TR" smtClean="0"/>
              <a:t>13.10.2023</a:t>
            </a:fld>
            <a:endParaRPr lang="tr-TR"/>
          </a:p>
        </p:txBody>
      </p:sp>
      <p:sp>
        <p:nvSpPr>
          <p:cNvPr id="5" name="Alt Bilgi Yer Tutucusu 4">
            <a:extLst>
              <a:ext uri="{FF2B5EF4-FFF2-40B4-BE49-F238E27FC236}">
                <a16:creationId xmlns:a16="http://schemas.microsoft.com/office/drawing/2014/main" xmlns="" id="{A55C2A32-D269-489B-9B26-F5B195B6565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82629848-AABF-46C0-B2CA-AD79B85EAC21}"/>
              </a:ext>
            </a:extLst>
          </p:cNvPr>
          <p:cNvSpPr>
            <a:spLocks noGrp="1"/>
          </p:cNvSpPr>
          <p:nvPr>
            <p:ph type="sldNum" sz="quarter" idx="12"/>
          </p:nvPr>
        </p:nvSpPr>
        <p:spPr/>
        <p:txBody>
          <a:bodyPr/>
          <a:lstStyle/>
          <a:p>
            <a:fld id="{1575324A-AEE4-4948-B913-524D87CDB026}" type="slidenum">
              <a:rPr lang="tr-TR" smtClean="0"/>
              <a:t>‹#›</a:t>
            </a:fld>
            <a:endParaRPr lang="tr-TR"/>
          </a:p>
        </p:txBody>
      </p:sp>
    </p:spTree>
    <p:extLst>
      <p:ext uri="{BB962C8B-B14F-4D97-AF65-F5344CB8AC3E}">
        <p14:creationId xmlns:p14="http://schemas.microsoft.com/office/powerpoint/2010/main" val="3033109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887CE13E-5883-40FA-88BA-30DA5D138B9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xmlns="" id="{9B949C91-0D66-4371-BE9F-420F8C08BB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xmlns="" id="{B41D420A-EF7D-4B9D-AD8F-2FBCB71C4D30}"/>
              </a:ext>
            </a:extLst>
          </p:cNvPr>
          <p:cNvSpPr>
            <a:spLocks noGrp="1"/>
          </p:cNvSpPr>
          <p:nvPr>
            <p:ph type="dt" sz="half" idx="10"/>
          </p:nvPr>
        </p:nvSpPr>
        <p:spPr/>
        <p:txBody>
          <a:bodyPr/>
          <a:lstStyle/>
          <a:p>
            <a:fld id="{3926A3E9-4E78-4E4A-BAA9-C789369E6F42}" type="datetimeFigureOut">
              <a:rPr lang="tr-TR" smtClean="0"/>
              <a:t>13.10.2023</a:t>
            </a:fld>
            <a:endParaRPr lang="tr-TR"/>
          </a:p>
        </p:txBody>
      </p:sp>
      <p:sp>
        <p:nvSpPr>
          <p:cNvPr id="5" name="Alt Bilgi Yer Tutucusu 4">
            <a:extLst>
              <a:ext uri="{FF2B5EF4-FFF2-40B4-BE49-F238E27FC236}">
                <a16:creationId xmlns:a16="http://schemas.microsoft.com/office/drawing/2014/main" xmlns="" id="{DCDB0F95-F06E-4053-AB14-5CCF74DB38B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xmlns="" id="{AA488D4A-1A68-4B79-B59C-85F106F7EC00}"/>
              </a:ext>
            </a:extLst>
          </p:cNvPr>
          <p:cNvSpPr>
            <a:spLocks noGrp="1"/>
          </p:cNvSpPr>
          <p:nvPr>
            <p:ph type="sldNum" sz="quarter" idx="12"/>
          </p:nvPr>
        </p:nvSpPr>
        <p:spPr/>
        <p:txBody>
          <a:bodyPr/>
          <a:lstStyle/>
          <a:p>
            <a:fld id="{1575324A-AEE4-4948-B913-524D87CDB026}" type="slidenum">
              <a:rPr lang="tr-TR" smtClean="0"/>
              <a:t>‹#›</a:t>
            </a:fld>
            <a:endParaRPr lang="tr-TR"/>
          </a:p>
        </p:txBody>
      </p:sp>
    </p:spTree>
    <p:extLst>
      <p:ext uri="{BB962C8B-B14F-4D97-AF65-F5344CB8AC3E}">
        <p14:creationId xmlns:p14="http://schemas.microsoft.com/office/powerpoint/2010/main" val="2417016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1E46506D-BAB8-4743-9803-D6D919C2324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xmlns="" id="{4C330999-412B-4CEF-AF43-E7F9F6721973}"/>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xmlns="" id="{C7DFB057-7F2F-4BF1-8264-F22E08964738}"/>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xmlns="" id="{FB10F620-6CB4-425F-8D6B-F4353282F1C4}"/>
              </a:ext>
            </a:extLst>
          </p:cNvPr>
          <p:cNvSpPr>
            <a:spLocks noGrp="1"/>
          </p:cNvSpPr>
          <p:nvPr>
            <p:ph type="dt" sz="half" idx="10"/>
          </p:nvPr>
        </p:nvSpPr>
        <p:spPr/>
        <p:txBody>
          <a:bodyPr/>
          <a:lstStyle/>
          <a:p>
            <a:fld id="{3926A3E9-4E78-4E4A-BAA9-C789369E6F42}" type="datetimeFigureOut">
              <a:rPr lang="tr-TR" smtClean="0"/>
              <a:t>13.10.2023</a:t>
            </a:fld>
            <a:endParaRPr lang="tr-TR"/>
          </a:p>
        </p:txBody>
      </p:sp>
      <p:sp>
        <p:nvSpPr>
          <p:cNvPr id="6" name="Alt Bilgi Yer Tutucusu 5">
            <a:extLst>
              <a:ext uri="{FF2B5EF4-FFF2-40B4-BE49-F238E27FC236}">
                <a16:creationId xmlns:a16="http://schemas.microsoft.com/office/drawing/2014/main" xmlns="" id="{57E19FF8-0E10-4EE2-950A-12D8D05AB98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xmlns="" id="{449445A9-4E33-49FA-8E09-2852C2E6C5BE}"/>
              </a:ext>
            </a:extLst>
          </p:cNvPr>
          <p:cNvSpPr>
            <a:spLocks noGrp="1"/>
          </p:cNvSpPr>
          <p:nvPr>
            <p:ph type="sldNum" sz="quarter" idx="12"/>
          </p:nvPr>
        </p:nvSpPr>
        <p:spPr/>
        <p:txBody>
          <a:bodyPr/>
          <a:lstStyle/>
          <a:p>
            <a:fld id="{1575324A-AEE4-4948-B913-524D87CDB026}" type="slidenum">
              <a:rPr lang="tr-TR" smtClean="0"/>
              <a:t>‹#›</a:t>
            </a:fld>
            <a:endParaRPr lang="tr-TR"/>
          </a:p>
        </p:txBody>
      </p:sp>
    </p:spTree>
    <p:extLst>
      <p:ext uri="{BB962C8B-B14F-4D97-AF65-F5344CB8AC3E}">
        <p14:creationId xmlns:p14="http://schemas.microsoft.com/office/powerpoint/2010/main" val="1497399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9367313A-F91B-4946-A1A7-6D8FCB6496ED}"/>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xmlns="" id="{2198B901-71CB-4F94-A62C-BFF854A6CA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xmlns="" id="{4BF22DAE-7F28-4504-8FAE-1B0031311E5C}"/>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xmlns="" id="{C3434ED7-98C0-4A84-BDE8-A3C40CFA86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xmlns="" id="{BC504A2A-F836-4114-8925-9A83EE1B65E9}"/>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xmlns="" id="{36EF1599-8970-4E92-A1DC-B8B64C33D94C}"/>
              </a:ext>
            </a:extLst>
          </p:cNvPr>
          <p:cNvSpPr>
            <a:spLocks noGrp="1"/>
          </p:cNvSpPr>
          <p:nvPr>
            <p:ph type="dt" sz="half" idx="10"/>
          </p:nvPr>
        </p:nvSpPr>
        <p:spPr/>
        <p:txBody>
          <a:bodyPr/>
          <a:lstStyle/>
          <a:p>
            <a:fld id="{3926A3E9-4E78-4E4A-BAA9-C789369E6F42}" type="datetimeFigureOut">
              <a:rPr lang="tr-TR" smtClean="0"/>
              <a:t>13.10.2023</a:t>
            </a:fld>
            <a:endParaRPr lang="tr-TR"/>
          </a:p>
        </p:txBody>
      </p:sp>
      <p:sp>
        <p:nvSpPr>
          <p:cNvPr id="8" name="Alt Bilgi Yer Tutucusu 7">
            <a:extLst>
              <a:ext uri="{FF2B5EF4-FFF2-40B4-BE49-F238E27FC236}">
                <a16:creationId xmlns:a16="http://schemas.microsoft.com/office/drawing/2014/main" xmlns="" id="{435F7605-D5FB-4149-AFE1-D719D1565838}"/>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xmlns="" id="{F29AADCB-A1F2-4840-9478-E6B74920B542}"/>
              </a:ext>
            </a:extLst>
          </p:cNvPr>
          <p:cNvSpPr>
            <a:spLocks noGrp="1"/>
          </p:cNvSpPr>
          <p:nvPr>
            <p:ph type="sldNum" sz="quarter" idx="12"/>
          </p:nvPr>
        </p:nvSpPr>
        <p:spPr/>
        <p:txBody>
          <a:bodyPr/>
          <a:lstStyle/>
          <a:p>
            <a:fld id="{1575324A-AEE4-4948-B913-524D87CDB026}" type="slidenum">
              <a:rPr lang="tr-TR" smtClean="0"/>
              <a:t>‹#›</a:t>
            </a:fld>
            <a:endParaRPr lang="tr-TR"/>
          </a:p>
        </p:txBody>
      </p:sp>
    </p:spTree>
    <p:extLst>
      <p:ext uri="{BB962C8B-B14F-4D97-AF65-F5344CB8AC3E}">
        <p14:creationId xmlns:p14="http://schemas.microsoft.com/office/powerpoint/2010/main" val="2041073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DA34071-EB4B-4F7D-997C-B23203BB0CE0}"/>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xmlns="" id="{FC06D9C2-1A52-457A-AD4D-448F71883B98}"/>
              </a:ext>
            </a:extLst>
          </p:cNvPr>
          <p:cNvSpPr>
            <a:spLocks noGrp="1"/>
          </p:cNvSpPr>
          <p:nvPr>
            <p:ph type="dt" sz="half" idx="10"/>
          </p:nvPr>
        </p:nvSpPr>
        <p:spPr/>
        <p:txBody>
          <a:bodyPr/>
          <a:lstStyle/>
          <a:p>
            <a:fld id="{3926A3E9-4E78-4E4A-BAA9-C789369E6F42}" type="datetimeFigureOut">
              <a:rPr lang="tr-TR" smtClean="0"/>
              <a:t>13.10.2023</a:t>
            </a:fld>
            <a:endParaRPr lang="tr-TR"/>
          </a:p>
        </p:txBody>
      </p:sp>
      <p:sp>
        <p:nvSpPr>
          <p:cNvPr id="4" name="Alt Bilgi Yer Tutucusu 3">
            <a:extLst>
              <a:ext uri="{FF2B5EF4-FFF2-40B4-BE49-F238E27FC236}">
                <a16:creationId xmlns:a16="http://schemas.microsoft.com/office/drawing/2014/main" xmlns="" id="{41D25BF5-E4CA-41CC-82BE-D93B1CC4D535}"/>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xmlns="" id="{923C2410-61FF-46E3-BCC4-6865D1ABCB13}"/>
              </a:ext>
            </a:extLst>
          </p:cNvPr>
          <p:cNvSpPr>
            <a:spLocks noGrp="1"/>
          </p:cNvSpPr>
          <p:nvPr>
            <p:ph type="sldNum" sz="quarter" idx="12"/>
          </p:nvPr>
        </p:nvSpPr>
        <p:spPr/>
        <p:txBody>
          <a:bodyPr/>
          <a:lstStyle/>
          <a:p>
            <a:fld id="{1575324A-AEE4-4948-B913-524D87CDB026}" type="slidenum">
              <a:rPr lang="tr-TR" smtClean="0"/>
              <a:t>‹#›</a:t>
            </a:fld>
            <a:endParaRPr lang="tr-TR"/>
          </a:p>
        </p:txBody>
      </p:sp>
    </p:spTree>
    <p:extLst>
      <p:ext uri="{BB962C8B-B14F-4D97-AF65-F5344CB8AC3E}">
        <p14:creationId xmlns:p14="http://schemas.microsoft.com/office/powerpoint/2010/main" val="74139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xmlns="" id="{1BCAEBAB-5016-412F-8A9A-45EFFEE5A10F}"/>
              </a:ext>
            </a:extLst>
          </p:cNvPr>
          <p:cNvSpPr>
            <a:spLocks noGrp="1"/>
          </p:cNvSpPr>
          <p:nvPr>
            <p:ph type="dt" sz="half" idx="10"/>
          </p:nvPr>
        </p:nvSpPr>
        <p:spPr/>
        <p:txBody>
          <a:bodyPr/>
          <a:lstStyle/>
          <a:p>
            <a:fld id="{3926A3E9-4E78-4E4A-BAA9-C789369E6F42}" type="datetimeFigureOut">
              <a:rPr lang="tr-TR" smtClean="0"/>
              <a:t>13.10.2023</a:t>
            </a:fld>
            <a:endParaRPr lang="tr-TR"/>
          </a:p>
        </p:txBody>
      </p:sp>
      <p:sp>
        <p:nvSpPr>
          <p:cNvPr id="3" name="Alt Bilgi Yer Tutucusu 2">
            <a:extLst>
              <a:ext uri="{FF2B5EF4-FFF2-40B4-BE49-F238E27FC236}">
                <a16:creationId xmlns:a16="http://schemas.microsoft.com/office/drawing/2014/main" xmlns="" id="{9541F684-D35B-4F06-8828-5910D208BACC}"/>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xmlns="" id="{AE069E88-1DF2-4FB7-8DDC-8879DA1A82C3}"/>
              </a:ext>
            </a:extLst>
          </p:cNvPr>
          <p:cNvSpPr>
            <a:spLocks noGrp="1"/>
          </p:cNvSpPr>
          <p:nvPr>
            <p:ph type="sldNum" sz="quarter" idx="12"/>
          </p:nvPr>
        </p:nvSpPr>
        <p:spPr/>
        <p:txBody>
          <a:bodyPr/>
          <a:lstStyle/>
          <a:p>
            <a:fld id="{1575324A-AEE4-4948-B913-524D87CDB026}" type="slidenum">
              <a:rPr lang="tr-TR" smtClean="0"/>
              <a:t>‹#›</a:t>
            </a:fld>
            <a:endParaRPr lang="tr-TR"/>
          </a:p>
        </p:txBody>
      </p:sp>
    </p:spTree>
    <p:extLst>
      <p:ext uri="{BB962C8B-B14F-4D97-AF65-F5344CB8AC3E}">
        <p14:creationId xmlns:p14="http://schemas.microsoft.com/office/powerpoint/2010/main" val="178401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97B96D3A-D8D6-4185-81BB-014FB70EC0F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xmlns="" id="{24667C1C-C5BE-44CC-9C76-CD3E807FD6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xmlns="" id="{301131B2-A18B-48B7-B1E7-33A730D2E5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xmlns="" id="{C6EF6087-F7E0-467B-8D5B-89382BE88148}"/>
              </a:ext>
            </a:extLst>
          </p:cNvPr>
          <p:cNvSpPr>
            <a:spLocks noGrp="1"/>
          </p:cNvSpPr>
          <p:nvPr>
            <p:ph type="dt" sz="half" idx="10"/>
          </p:nvPr>
        </p:nvSpPr>
        <p:spPr/>
        <p:txBody>
          <a:bodyPr/>
          <a:lstStyle/>
          <a:p>
            <a:fld id="{3926A3E9-4E78-4E4A-BAA9-C789369E6F42}" type="datetimeFigureOut">
              <a:rPr lang="tr-TR" smtClean="0"/>
              <a:t>13.10.2023</a:t>
            </a:fld>
            <a:endParaRPr lang="tr-TR"/>
          </a:p>
        </p:txBody>
      </p:sp>
      <p:sp>
        <p:nvSpPr>
          <p:cNvPr id="6" name="Alt Bilgi Yer Tutucusu 5">
            <a:extLst>
              <a:ext uri="{FF2B5EF4-FFF2-40B4-BE49-F238E27FC236}">
                <a16:creationId xmlns:a16="http://schemas.microsoft.com/office/drawing/2014/main" xmlns="" id="{5CD2B37C-C2EC-48BB-B633-CED72363B70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xmlns="" id="{5524CC14-D896-4016-A12E-A4205A902DDE}"/>
              </a:ext>
            </a:extLst>
          </p:cNvPr>
          <p:cNvSpPr>
            <a:spLocks noGrp="1"/>
          </p:cNvSpPr>
          <p:nvPr>
            <p:ph type="sldNum" sz="quarter" idx="12"/>
          </p:nvPr>
        </p:nvSpPr>
        <p:spPr/>
        <p:txBody>
          <a:bodyPr/>
          <a:lstStyle/>
          <a:p>
            <a:fld id="{1575324A-AEE4-4948-B913-524D87CDB026}" type="slidenum">
              <a:rPr lang="tr-TR" smtClean="0"/>
              <a:t>‹#›</a:t>
            </a:fld>
            <a:endParaRPr lang="tr-TR"/>
          </a:p>
        </p:txBody>
      </p:sp>
    </p:spTree>
    <p:extLst>
      <p:ext uri="{BB962C8B-B14F-4D97-AF65-F5344CB8AC3E}">
        <p14:creationId xmlns:p14="http://schemas.microsoft.com/office/powerpoint/2010/main" val="2226295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40DF13D7-DB49-4FE4-9F86-CCDF97B5569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xmlns="" id="{1F19F520-42F3-4F26-970A-3969C12FA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xmlns="" id="{E0ECF5C7-A496-4F8F-B38A-D46CF7F195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xmlns="" id="{B9996A0F-AF1C-4231-92C5-5D84B8681D56}"/>
              </a:ext>
            </a:extLst>
          </p:cNvPr>
          <p:cNvSpPr>
            <a:spLocks noGrp="1"/>
          </p:cNvSpPr>
          <p:nvPr>
            <p:ph type="dt" sz="half" idx="10"/>
          </p:nvPr>
        </p:nvSpPr>
        <p:spPr/>
        <p:txBody>
          <a:bodyPr/>
          <a:lstStyle/>
          <a:p>
            <a:fld id="{3926A3E9-4E78-4E4A-BAA9-C789369E6F42}" type="datetimeFigureOut">
              <a:rPr lang="tr-TR" smtClean="0"/>
              <a:t>13.10.2023</a:t>
            </a:fld>
            <a:endParaRPr lang="tr-TR"/>
          </a:p>
        </p:txBody>
      </p:sp>
      <p:sp>
        <p:nvSpPr>
          <p:cNvPr id="6" name="Alt Bilgi Yer Tutucusu 5">
            <a:extLst>
              <a:ext uri="{FF2B5EF4-FFF2-40B4-BE49-F238E27FC236}">
                <a16:creationId xmlns:a16="http://schemas.microsoft.com/office/drawing/2014/main" xmlns="" id="{B78D196D-DF68-4031-A5DB-F816FDF0FEF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xmlns="" id="{D58B6E44-38E2-4F1F-A943-9D138229E253}"/>
              </a:ext>
            </a:extLst>
          </p:cNvPr>
          <p:cNvSpPr>
            <a:spLocks noGrp="1"/>
          </p:cNvSpPr>
          <p:nvPr>
            <p:ph type="sldNum" sz="quarter" idx="12"/>
          </p:nvPr>
        </p:nvSpPr>
        <p:spPr/>
        <p:txBody>
          <a:bodyPr/>
          <a:lstStyle/>
          <a:p>
            <a:fld id="{1575324A-AEE4-4948-B913-524D87CDB026}" type="slidenum">
              <a:rPr lang="tr-TR" smtClean="0"/>
              <a:t>‹#›</a:t>
            </a:fld>
            <a:endParaRPr lang="tr-TR"/>
          </a:p>
        </p:txBody>
      </p:sp>
    </p:spTree>
    <p:extLst>
      <p:ext uri="{BB962C8B-B14F-4D97-AF65-F5344CB8AC3E}">
        <p14:creationId xmlns:p14="http://schemas.microsoft.com/office/powerpoint/2010/main" val="1283483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xmlns="" id="{51B43E73-12E0-4B67-B9FD-F4DCACBB33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xmlns="" id="{0FB7DFD4-FFA5-4119-8D83-DEB8F6DE74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xmlns="" id="{30F0E8DE-324E-44C6-86DA-890D929B31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26A3E9-4E78-4E4A-BAA9-C789369E6F42}" type="datetimeFigureOut">
              <a:rPr lang="tr-TR" smtClean="0"/>
              <a:t>13.10.2023</a:t>
            </a:fld>
            <a:endParaRPr lang="tr-TR"/>
          </a:p>
        </p:txBody>
      </p:sp>
      <p:sp>
        <p:nvSpPr>
          <p:cNvPr id="5" name="Alt Bilgi Yer Tutucusu 4">
            <a:extLst>
              <a:ext uri="{FF2B5EF4-FFF2-40B4-BE49-F238E27FC236}">
                <a16:creationId xmlns:a16="http://schemas.microsoft.com/office/drawing/2014/main" xmlns="" id="{3805D117-5CD5-4678-9F4C-786DA86608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xmlns="" id="{148FB822-E729-4C2B-B84C-E88CF61D62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75324A-AEE4-4948-B913-524D87CDB026}" type="slidenum">
              <a:rPr lang="tr-TR" smtClean="0"/>
              <a:t>‹#›</a:t>
            </a:fld>
            <a:endParaRPr lang="tr-TR"/>
          </a:p>
        </p:txBody>
      </p:sp>
    </p:spTree>
    <p:extLst>
      <p:ext uri="{BB962C8B-B14F-4D97-AF65-F5344CB8AC3E}">
        <p14:creationId xmlns:p14="http://schemas.microsoft.com/office/powerpoint/2010/main" val="1692220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mailto:cevreningencsozculeri@turcev.org.tr" TargetMode="External"/><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tarimci@eng.ankara.edu.tr"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www.globalcompactturkiye.org/nitelikli-egitim/" TargetMode="External"/><Relationship Id="rId13" Type="http://schemas.openxmlformats.org/officeDocument/2006/relationships/image" Target="../media/image16.png"/><Relationship Id="rId18" Type="http://schemas.openxmlformats.org/officeDocument/2006/relationships/hyperlink" Target="https://www.globalcompactturkiye.org/sanayiyenilikcilik-ve-altyapi/" TargetMode="External"/><Relationship Id="rId26" Type="http://schemas.openxmlformats.org/officeDocument/2006/relationships/hyperlink" Target="https://www.globalcompactturkiye.org/iklim-eylemi/" TargetMode="External"/><Relationship Id="rId3" Type="http://schemas.openxmlformats.org/officeDocument/2006/relationships/image" Target="../media/image11.png"/><Relationship Id="rId21" Type="http://schemas.openxmlformats.org/officeDocument/2006/relationships/image" Target="../media/image20.png"/><Relationship Id="rId34" Type="http://schemas.openxmlformats.org/officeDocument/2006/relationships/hyperlink" Target="https://www.globalcompactturkiye.org/hedefler-icin-ortakliklar/" TargetMode="External"/><Relationship Id="rId7" Type="http://schemas.openxmlformats.org/officeDocument/2006/relationships/image" Target="../media/image13.png"/><Relationship Id="rId12" Type="http://schemas.openxmlformats.org/officeDocument/2006/relationships/hyperlink" Target="https://www.globalcompactturkiye.org/temiz-su-ve-sihhi-kosullar/" TargetMode="External"/><Relationship Id="rId17" Type="http://schemas.openxmlformats.org/officeDocument/2006/relationships/image" Target="../media/image18.png"/><Relationship Id="rId25" Type="http://schemas.openxmlformats.org/officeDocument/2006/relationships/image" Target="../media/image22.png"/><Relationship Id="rId33" Type="http://schemas.openxmlformats.org/officeDocument/2006/relationships/image" Target="../media/image26.png"/><Relationship Id="rId2" Type="http://schemas.openxmlformats.org/officeDocument/2006/relationships/hyperlink" Target="https://www.globalcompactturkiye.org/yoksulluga-son/" TargetMode="External"/><Relationship Id="rId16" Type="http://schemas.openxmlformats.org/officeDocument/2006/relationships/hyperlink" Target="https://www.globalcompactturkiye.org/insana-yakisir-is-ve-ekonomik-buyume/" TargetMode="External"/><Relationship Id="rId20" Type="http://schemas.openxmlformats.org/officeDocument/2006/relationships/hyperlink" Target="https://www.globalcompactturkiye.org/esitsizliklerin-azaltilmasi/" TargetMode="External"/><Relationship Id="rId29"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hyperlink" Target="https://www.globalcompactturkiye.org/saglikli-bireyler/" TargetMode="External"/><Relationship Id="rId11" Type="http://schemas.openxmlformats.org/officeDocument/2006/relationships/image" Target="../media/image15.png"/><Relationship Id="rId24" Type="http://schemas.openxmlformats.org/officeDocument/2006/relationships/hyperlink" Target="https://www.globalcompactturkiye.org/sorumlu-tuketim-ve-uretim/" TargetMode="External"/><Relationship Id="rId32" Type="http://schemas.openxmlformats.org/officeDocument/2006/relationships/hyperlink" Target="https://www.globalcompactturkiye.org/barisadalet-ve-guclu-kurumlar/" TargetMode="External"/><Relationship Id="rId5" Type="http://schemas.openxmlformats.org/officeDocument/2006/relationships/image" Target="../media/image12.png"/><Relationship Id="rId15" Type="http://schemas.openxmlformats.org/officeDocument/2006/relationships/image" Target="../media/image17.png"/><Relationship Id="rId23" Type="http://schemas.openxmlformats.org/officeDocument/2006/relationships/image" Target="../media/image21.png"/><Relationship Id="rId28" Type="http://schemas.openxmlformats.org/officeDocument/2006/relationships/hyperlink" Target="https://www.globalcompactturkiye.org/sudaki-yasam/" TargetMode="External"/><Relationship Id="rId10" Type="http://schemas.openxmlformats.org/officeDocument/2006/relationships/hyperlink" Target="https://www.globalcompactturkiye.org/toplumsal-cinsiyet-esitligi/" TargetMode="External"/><Relationship Id="rId19" Type="http://schemas.openxmlformats.org/officeDocument/2006/relationships/image" Target="../media/image19.png"/><Relationship Id="rId31" Type="http://schemas.openxmlformats.org/officeDocument/2006/relationships/image" Target="../media/image25.png"/><Relationship Id="rId4" Type="http://schemas.openxmlformats.org/officeDocument/2006/relationships/hyperlink" Target="https://www.globalcompactturkiye.org/acliga-son/" TargetMode="External"/><Relationship Id="rId9" Type="http://schemas.openxmlformats.org/officeDocument/2006/relationships/image" Target="../media/image14.png"/><Relationship Id="rId14" Type="http://schemas.openxmlformats.org/officeDocument/2006/relationships/hyperlink" Target="https://www.globalcompactturkiye.org/erisilebilir-ve-temiz-enerji/" TargetMode="External"/><Relationship Id="rId22" Type="http://schemas.openxmlformats.org/officeDocument/2006/relationships/hyperlink" Target="https://www.globalcompactturkiye.org/surdurulebilir-sehir-ve-yasam-alanlari/" TargetMode="External"/><Relationship Id="rId27" Type="http://schemas.openxmlformats.org/officeDocument/2006/relationships/image" Target="../media/image23.png"/><Relationship Id="rId30" Type="http://schemas.openxmlformats.org/officeDocument/2006/relationships/hyperlink" Target="https://www.globalcompactturkiye.org/karasal-yasam/" TargetMode="External"/><Relationship Id="rId35"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cevreningencsozculeri.org.tr/"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8.jpe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hyperlink" Target="http://www.cevreningencsozculeri.org.tr/giris.aspx"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8.jpe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www.cevreningencsozculeri.org.tr/makaleEkle.aspx"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hyperlink" Target="http://www.cevreningencsozculeri.org.tr/" TargetMode="External"/><Relationship Id="rId4" Type="http://schemas.openxmlformats.org/officeDocument/2006/relationships/hyperlink" Target="https://www.yre.global/calenda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9.jp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3.xml"/><Relationship Id="rId1" Type="http://schemas.openxmlformats.org/officeDocument/2006/relationships/video" Target="https://www.youtube.com/embed/5rtij3ygSk0?start=27&amp;feature=oembed" TargetMode="Externa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hyperlink" Target="https://www.yre.global/submission-requirement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hyperlink" Target="https://static1.squarespace.com/static/552e4b07e4b0d43bb9fe3f42/t/63411b77a318dc69bf94c0fd/1665211258048/criteria+2023.pdf" TargetMode="External"/><Relationship Id="rId4" Type="http://schemas.openxmlformats.org/officeDocument/2006/relationships/hyperlink" Target="https://translate.google.com/website?sl=en&amp;tl=tr&amp;hl=tr&amp;client=webapp&amp;u=http://www.yre.global/our-jury/"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9.jp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8" Type="http://schemas.openxmlformats.org/officeDocument/2006/relationships/hyperlink" Target="https://www.yre.global/feedback-jury-2019" TargetMode="External"/><Relationship Id="rId3" Type="http://schemas.openxmlformats.org/officeDocument/2006/relationships/hyperlink" Target="https://www.yre.global/yre-competition" TargetMode="External"/><Relationship Id="rId7" Type="http://schemas.openxmlformats.org/officeDocument/2006/relationships/hyperlink" Target="https://www.yre.global/yre-hub" TargetMode="External"/><Relationship Id="rId2" Type="http://schemas.openxmlformats.org/officeDocument/2006/relationships/image" Target="../media/image41.jpeg"/><Relationship Id="rId1" Type="http://schemas.openxmlformats.org/officeDocument/2006/relationships/slideLayout" Target="../slideLayouts/slideLayout14.xml"/><Relationship Id="rId6" Type="http://schemas.openxmlformats.org/officeDocument/2006/relationships/hyperlink" Target="https://www.yre.global/winning-articles" TargetMode="External"/><Relationship Id="rId5" Type="http://schemas.openxmlformats.org/officeDocument/2006/relationships/hyperlink" Target="https://www.yre.global/assessment-criteria" TargetMode="External"/><Relationship Id="rId10" Type="http://schemas.openxmlformats.org/officeDocument/2006/relationships/hyperlink" Target="https://www.yre.global/guides" TargetMode="External"/><Relationship Id="rId4" Type="http://schemas.openxmlformats.org/officeDocument/2006/relationships/hyperlink" Target="https://www.yre.global/submission-requirements" TargetMode="External"/><Relationship Id="rId9" Type="http://schemas.openxmlformats.org/officeDocument/2006/relationships/hyperlink" Target="https://www.yre.global/winning-photos"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4.xml"/><Relationship Id="rId1" Type="http://schemas.openxmlformats.org/officeDocument/2006/relationships/video" Target="https://www.youtube.com/embed/kxc6xbKNbmA?feature=oembed"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video" Target="https://www.youtube.com/embed/ooN70aMafoE?feature=oembed" TargetMode="Externa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hyperlink" Target="https://www.facebook.com/CevreninGencSozculeri" TargetMode="External"/><Relationship Id="rId7" Type="http://schemas.openxmlformats.org/officeDocument/2006/relationships/hyperlink" Target="https://www.instagram.com/yre.turkey/"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hyperlink" Target="https://linktr.ee/cevreningencsozculeri" TargetMode="External"/><Relationship Id="rId5" Type="http://schemas.openxmlformats.org/officeDocument/2006/relationships/hyperlink" Target="https://www.youtube.com/channel/UCNyJaJ__4yRxaGnw8rB9lYg" TargetMode="External"/><Relationship Id="rId4" Type="http://schemas.openxmlformats.org/officeDocument/2006/relationships/hyperlink" Target="http://www.cevreningencsozculeri.org.tr/"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hyperlink" Target="mailto:tarimci@eng.ankara.edu.tr" TargetMode="External"/><Relationship Id="rId4" Type="http://schemas.openxmlformats.org/officeDocument/2006/relationships/hyperlink" Target="mailto:cevreningencsozculeri@turcev.org.tr"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DD28CE7-1F00-4C6E-9D08-2F35D9C8AEC1}"/>
              </a:ext>
            </a:extLst>
          </p:cNvPr>
          <p:cNvSpPr txBox="1"/>
          <p:nvPr/>
        </p:nvSpPr>
        <p:spPr>
          <a:xfrm>
            <a:off x="121324" y="5273040"/>
            <a:ext cx="5076057" cy="1384995"/>
          </a:xfrm>
          <a:prstGeom prst="rect">
            <a:avLst/>
          </a:prstGeom>
          <a:noFill/>
        </p:spPr>
        <p:txBody>
          <a:bodyPr wrap="square" rtlCol="0">
            <a:spAutoFit/>
          </a:bodyPr>
          <a:lstStyle/>
          <a:p>
            <a:pPr algn="ctr"/>
            <a:r>
              <a:rPr lang="tr-TR" sz="2400" dirty="0" err="1">
                <a:solidFill>
                  <a:schemeClr val="bg1"/>
                </a:solidFill>
                <a:hlinkClick r:id="rId3"/>
              </a:rPr>
              <a:t>cevreningencsozculeri</a:t>
            </a:r>
            <a:r>
              <a:rPr lang="da-DK" sz="2400" dirty="0">
                <a:solidFill>
                  <a:schemeClr val="bg1"/>
                </a:solidFill>
                <a:hlinkClick r:id="rId3"/>
              </a:rPr>
              <a:t>@</a:t>
            </a:r>
            <a:r>
              <a:rPr lang="tr-TR" sz="2400" dirty="0">
                <a:solidFill>
                  <a:schemeClr val="bg1"/>
                </a:solidFill>
                <a:hlinkClick r:id="rId3"/>
              </a:rPr>
              <a:t>turcev.org.tr</a:t>
            </a:r>
            <a:endParaRPr lang="tr-TR" sz="2400" dirty="0">
              <a:solidFill>
                <a:schemeClr val="bg1"/>
              </a:solidFill>
            </a:endParaRPr>
          </a:p>
          <a:p>
            <a:pPr algn="ctr"/>
            <a:r>
              <a:rPr lang="tr-TR" sz="2400" dirty="0">
                <a:hlinkClick r:id="rId4"/>
              </a:rPr>
              <a:t>tarimci@eng.ankara.edu.tr</a:t>
            </a:r>
            <a:endParaRPr lang="tr-TR" sz="2400" dirty="0"/>
          </a:p>
          <a:p>
            <a:pPr algn="ctr"/>
            <a:r>
              <a:rPr lang="de-DE" b="1" dirty="0"/>
              <a:t>Tel:</a:t>
            </a:r>
            <a:r>
              <a:rPr lang="de-DE" dirty="0"/>
              <a:t> 0312 222 1290-99</a:t>
            </a:r>
          </a:p>
          <a:p>
            <a:pPr algn="ctr"/>
            <a:r>
              <a:rPr lang="de-DE" b="1" dirty="0" err="1"/>
              <a:t>Gsm</a:t>
            </a:r>
            <a:r>
              <a:rPr lang="de-DE" b="1" dirty="0"/>
              <a:t>:</a:t>
            </a:r>
            <a:r>
              <a:rPr lang="de-DE" dirty="0"/>
              <a:t> 0530 555 35 94</a:t>
            </a:r>
            <a:endParaRPr lang="aa-ET" sz="2400" b="1" dirty="0">
              <a:solidFill>
                <a:schemeClr val="bg1"/>
              </a:solidFill>
            </a:endParaRPr>
          </a:p>
        </p:txBody>
      </p:sp>
      <p:sp>
        <p:nvSpPr>
          <p:cNvPr id="5" name="Text Placeholder 4">
            <a:extLst>
              <a:ext uri="{FF2B5EF4-FFF2-40B4-BE49-F238E27FC236}">
                <a16:creationId xmlns:a16="http://schemas.microsoft.com/office/drawing/2014/main" xmlns="" id="{27F24D6A-5B76-4A48-AB51-CCBDA90F84D0}"/>
              </a:ext>
            </a:extLst>
          </p:cNvPr>
          <p:cNvSpPr>
            <a:spLocks noGrp="1"/>
          </p:cNvSpPr>
          <p:nvPr>
            <p:ph type="body" sz="quarter" idx="10"/>
          </p:nvPr>
        </p:nvSpPr>
        <p:spPr>
          <a:xfrm>
            <a:off x="-315944" y="2774125"/>
            <a:ext cx="5950591" cy="1694760"/>
          </a:xfrm>
        </p:spPr>
        <p:txBody>
          <a:bodyPr>
            <a:normAutofit fontScale="62500" lnSpcReduction="20000"/>
          </a:bodyPr>
          <a:lstStyle/>
          <a:p>
            <a:pPr marL="0" indent="0" algn="ctr">
              <a:buNone/>
            </a:pPr>
            <a:r>
              <a:rPr lang="tr-TR" sz="4400" b="1" dirty="0">
                <a:solidFill>
                  <a:schemeClr val="tx1"/>
                </a:solidFill>
                <a:ea typeface="Lato" panose="020F0502020204030203" pitchFamily="34" charset="0"/>
                <a:cs typeface="Lato" panose="020F0502020204030203" pitchFamily="34" charset="0"/>
              </a:rPr>
              <a:t>ÇEVRENİN</a:t>
            </a:r>
          </a:p>
          <a:p>
            <a:pPr marL="0" indent="0" algn="ctr">
              <a:buNone/>
            </a:pPr>
            <a:r>
              <a:rPr lang="tr-TR" sz="4400" b="1" dirty="0">
                <a:solidFill>
                  <a:schemeClr val="tx1"/>
                </a:solidFill>
                <a:ea typeface="Lato" panose="020F0502020204030203" pitchFamily="34" charset="0"/>
                <a:cs typeface="Lato" panose="020F0502020204030203" pitchFamily="34" charset="0"/>
              </a:rPr>
              <a:t>GENÇ </a:t>
            </a:r>
          </a:p>
          <a:p>
            <a:pPr marL="0" indent="0" algn="ctr">
              <a:buNone/>
            </a:pPr>
            <a:r>
              <a:rPr lang="tr-TR" sz="4400" b="1" dirty="0">
                <a:solidFill>
                  <a:schemeClr val="tx1"/>
                </a:solidFill>
                <a:ea typeface="Lato" panose="020F0502020204030203" pitchFamily="34" charset="0"/>
                <a:cs typeface="Lato" panose="020F0502020204030203" pitchFamily="34" charset="0"/>
              </a:rPr>
              <a:t>SÖZCÜLERİ</a:t>
            </a:r>
          </a:p>
          <a:p>
            <a:pPr marL="0" indent="0" algn="ctr">
              <a:buNone/>
            </a:pPr>
            <a:r>
              <a:rPr lang="tr-TR" sz="4400" b="1" dirty="0">
                <a:solidFill>
                  <a:schemeClr val="tx1"/>
                </a:solidFill>
                <a:ea typeface="Lato" panose="020F0502020204030203" pitchFamily="34" charset="0"/>
                <a:cs typeface="Lato" panose="020F0502020204030203" pitchFamily="34" charset="0"/>
              </a:rPr>
              <a:t>PROGRAMI</a:t>
            </a:r>
            <a:endParaRPr lang="en-GB" sz="4400" b="1" dirty="0">
              <a:solidFill>
                <a:schemeClr val="tx1"/>
              </a:solidFill>
              <a:ea typeface="Lato" panose="020F0502020204030203" pitchFamily="34" charset="0"/>
              <a:cs typeface="Lato" panose="020F0502020204030203" pitchFamily="34" charset="0"/>
            </a:endParaRPr>
          </a:p>
        </p:txBody>
      </p:sp>
      <p:pic>
        <p:nvPicPr>
          <p:cNvPr id="12" name="Resim Yer Tutucusu 11">
            <a:extLst>
              <a:ext uri="{FF2B5EF4-FFF2-40B4-BE49-F238E27FC236}">
                <a16:creationId xmlns:a16="http://schemas.microsoft.com/office/drawing/2014/main" xmlns="" id="{12AD2C7B-E482-4CBD-81B4-BFCAE0BEB05A}"/>
              </a:ext>
            </a:extLst>
          </p:cNvPr>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14479" r="14479"/>
          <a:stretch>
            <a:fillRect/>
          </a:stretch>
        </p:blipFill>
        <p:spPr>
          <a:xfrm>
            <a:off x="5995056" y="4118624"/>
            <a:ext cx="2308833" cy="2308833"/>
          </a:xfrm>
        </p:spPr>
      </p:pic>
      <p:pic>
        <p:nvPicPr>
          <p:cNvPr id="16" name="Resim Yer Tutucusu 15">
            <a:extLst>
              <a:ext uri="{FF2B5EF4-FFF2-40B4-BE49-F238E27FC236}">
                <a16:creationId xmlns:a16="http://schemas.microsoft.com/office/drawing/2014/main" xmlns="" id="{9ED9C15D-C1C0-4493-A790-02B0F475BBB5}"/>
              </a:ext>
            </a:extLst>
          </p:cNvPr>
          <p:cNvPicPr>
            <a:picLocks noGrp="1" noChangeAspect="1"/>
          </p:cNvPicPr>
          <p:nvPr>
            <p:ph type="pic" sz="quarter" idx="18"/>
          </p:nvPr>
        </p:nvPicPr>
        <p:blipFill>
          <a:blip r:embed="rId6" cstate="print">
            <a:extLst>
              <a:ext uri="{28A0092B-C50C-407E-A947-70E740481C1C}">
                <a14:useLocalDpi xmlns:a14="http://schemas.microsoft.com/office/drawing/2010/main" val="0"/>
              </a:ext>
            </a:extLst>
          </a:blip>
          <a:srcRect t="23" b="23"/>
          <a:stretch>
            <a:fillRect/>
          </a:stretch>
        </p:blipFill>
        <p:spPr>
          <a:xfrm>
            <a:off x="6096000" y="575767"/>
            <a:ext cx="2448000" cy="2447694"/>
          </a:xfrm>
        </p:spPr>
      </p:pic>
      <p:pic>
        <p:nvPicPr>
          <p:cNvPr id="14" name="Resim Yer Tutucusu 13">
            <a:extLst>
              <a:ext uri="{FF2B5EF4-FFF2-40B4-BE49-F238E27FC236}">
                <a16:creationId xmlns:a16="http://schemas.microsoft.com/office/drawing/2014/main" xmlns="" id="{42716718-94B4-4DDD-9729-607B98193C99}"/>
              </a:ext>
            </a:extLst>
          </p:cNvPr>
          <p:cNvPicPr>
            <a:picLocks noGrp="1" noChangeAspect="1"/>
          </p:cNvPicPr>
          <p:nvPr>
            <p:ph type="pic" sz="quarter" idx="20"/>
          </p:nvPr>
        </p:nvPicPr>
        <p:blipFill>
          <a:blip r:embed="rId7">
            <a:extLst>
              <a:ext uri="{28A0092B-C50C-407E-A947-70E740481C1C}">
                <a14:useLocalDpi xmlns:a14="http://schemas.microsoft.com/office/drawing/2010/main" val="0"/>
              </a:ext>
            </a:extLst>
          </a:blip>
          <a:srcRect l="13102" r="13102"/>
          <a:stretch>
            <a:fillRect/>
          </a:stretch>
        </p:blipFill>
        <p:spPr>
          <a:xfrm>
            <a:off x="9178423" y="2221898"/>
            <a:ext cx="2556000" cy="2555681"/>
          </a:xfrm>
        </p:spPr>
      </p:pic>
      <p:pic>
        <p:nvPicPr>
          <p:cNvPr id="6" name="Resim 5">
            <a:extLst>
              <a:ext uri="{FF2B5EF4-FFF2-40B4-BE49-F238E27FC236}">
                <a16:creationId xmlns:a16="http://schemas.microsoft.com/office/drawing/2014/main" xmlns="" id="{2B3EC88D-117C-49E4-89E5-337F5553DF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324" y="60468"/>
            <a:ext cx="2365338" cy="2161430"/>
          </a:xfrm>
          <a:prstGeom prst="rect">
            <a:avLst/>
          </a:prstGeom>
        </p:spPr>
      </p:pic>
    </p:spTree>
    <p:extLst>
      <p:ext uri="{BB962C8B-B14F-4D97-AF65-F5344CB8AC3E}">
        <p14:creationId xmlns:p14="http://schemas.microsoft.com/office/powerpoint/2010/main" val="33010757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2" descr="https://kadinininsanhaklari.org/wp-content/uploads/2018/07/17-hedef-go%CC%88rseli.png"/>
          <p:cNvSpPr>
            <a:spLocks noChangeAspect="1" noChangeArrowheads="1"/>
          </p:cNvSpPr>
          <p:nvPr/>
        </p:nvSpPr>
        <p:spPr bwMode="auto">
          <a:xfrm>
            <a:off x="1679576" y="-3459163"/>
            <a:ext cx="14335125" cy="72104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80" name="AutoShape 4" descr="https://kadinininsanhaklari.org/wp-content/uploads/2018/07/17-hedef-go%CC%88rseli.png"/>
          <p:cNvSpPr>
            <a:spLocks noChangeAspect="1" noChangeArrowheads="1"/>
          </p:cNvSpPr>
          <p:nvPr/>
        </p:nvSpPr>
        <p:spPr bwMode="auto">
          <a:xfrm>
            <a:off x="1679576" y="-3459163"/>
            <a:ext cx="14335125" cy="72104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82" name="AutoShape 6" descr="https://kadinininsanhaklari.org/wp-content/uploads/2018/07/17-hedef-go%CC%88rseli.png"/>
          <p:cNvSpPr>
            <a:spLocks noChangeAspect="1" noChangeArrowheads="1"/>
          </p:cNvSpPr>
          <p:nvPr/>
        </p:nvSpPr>
        <p:spPr bwMode="auto">
          <a:xfrm>
            <a:off x="1679576" y="-3459163"/>
            <a:ext cx="14335125" cy="72104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84" name="AutoShape 8" descr="https://kadinininsanhaklari.org/wp-content/uploads/2018/07/17-hedef-go%CC%88rseli.png"/>
          <p:cNvSpPr>
            <a:spLocks noChangeAspect="1" noChangeArrowheads="1"/>
          </p:cNvSpPr>
          <p:nvPr/>
        </p:nvSpPr>
        <p:spPr bwMode="auto">
          <a:xfrm>
            <a:off x="1679576" y="-3459163"/>
            <a:ext cx="14335125" cy="72104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86" name="AutoShape 10" descr="https://kadinininsanhaklari.org/wp-content/uploads/2018/07/17-hedef-go%CC%88rseli.png"/>
          <p:cNvSpPr>
            <a:spLocks noChangeAspect="1" noChangeArrowheads="1"/>
          </p:cNvSpPr>
          <p:nvPr/>
        </p:nvSpPr>
        <p:spPr bwMode="auto">
          <a:xfrm>
            <a:off x="1679576" y="-3459163"/>
            <a:ext cx="14335125" cy="72104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88" name="AutoShape 12" descr="https://kadinininsanhaklari.org/wp-content/uploads/2018/07/17-hedef-go%CC%88rseli.png"/>
          <p:cNvSpPr>
            <a:spLocks noChangeAspect="1" noChangeArrowheads="1"/>
          </p:cNvSpPr>
          <p:nvPr/>
        </p:nvSpPr>
        <p:spPr bwMode="auto">
          <a:xfrm>
            <a:off x="1679576" y="-3459163"/>
            <a:ext cx="14335125" cy="72104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90" name="AutoShape 14" descr="https://kadinininsanhaklari.org/wp-content/uploads/2018/07/17-hedef-go%CC%88rseli.p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Rectangle 1"/>
          <p:cNvSpPr>
            <a:spLocks noChangeArrowheads="1"/>
          </p:cNvSpPr>
          <p:nvPr/>
        </p:nvSpPr>
        <p:spPr bwMode="auto">
          <a:xfrm>
            <a:off x="1559496" y="691679"/>
            <a:ext cx="9001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tr-TR" sz="2200" b="1" dirty="0">
                <a:latin typeface="Arial" pitchFamily="34" charset="0"/>
                <a:ea typeface="Calibri" pitchFamily="34" charset="0"/>
                <a:cs typeface="Arial" pitchFamily="34" charset="0"/>
              </a:rPr>
              <a:t>SÜRDÜRÜLEBİLİR KALKINMA İÇİN KÜRESEL AMAÇLAR P</a:t>
            </a:r>
            <a:r>
              <a:rPr lang="en-US" sz="2200" b="1" dirty="0" err="1">
                <a:latin typeface="Arial" pitchFamily="34" charset="0"/>
                <a:ea typeface="Calibri" pitchFamily="34" charset="0"/>
                <a:cs typeface="Arial" pitchFamily="34" charset="0"/>
              </a:rPr>
              <a:t>rogramın</a:t>
            </a:r>
            <a:r>
              <a:rPr lang="en-US" sz="2200" b="1" dirty="0">
                <a:latin typeface="Arial" pitchFamily="34" charset="0"/>
                <a:ea typeface="Calibri" pitchFamily="34" charset="0"/>
                <a:cs typeface="Arial" pitchFamily="34" charset="0"/>
              </a:rPr>
              <a:t> </a:t>
            </a:r>
            <a:r>
              <a:rPr lang="en-US" sz="2200" b="1" dirty="0" err="1">
                <a:latin typeface="Arial" pitchFamily="34" charset="0"/>
                <a:ea typeface="Calibri" pitchFamily="34" charset="0"/>
                <a:cs typeface="Arial" pitchFamily="34" charset="0"/>
              </a:rPr>
              <a:t>özünü</a:t>
            </a:r>
            <a:r>
              <a:rPr lang="en-US" sz="2200" b="1" dirty="0">
                <a:latin typeface="Arial" pitchFamily="34" charset="0"/>
                <a:ea typeface="Calibri" pitchFamily="34" charset="0"/>
                <a:cs typeface="Arial" pitchFamily="34" charset="0"/>
              </a:rPr>
              <a:t> </a:t>
            </a:r>
            <a:r>
              <a:rPr lang="en-US" sz="2200" b="1" dirty="0" err="1">
                <a:latin typeface="Arial" pitchFamily="34" charset="0"/>
                <a:ea typeface="Calibri" pitchFamily="34" charset="0"/>
                <a:cs typeface="Arial" pitchFamily="34" charset="0"/>
              </a:rPr>
              <a:t>oluşturur</a:t>
            </a:r>
            <a:r>
              <a:rPr lang="en-US" sz="2200" b="1" dirty="0">
                <a:latin typeface="Arial" pitchFamily="34" charset="0"/>
                <a:ea typeface="Calibri" pitchFamily="34" charset="0"/>
                <a:cs typeface="Arial" pitchFamily="34" charset="0"/>
              </a:rPr>
              <a:t> ve </a:t>
            </a:r>
            <a:r>
              <a:rPr lang="en-US" sz="2200" b="1" dirty="0" err="1">
                <a:latin typeface="Arial" pitchFamily="34" charset="0"/>
                <a:ea typeface="Calibri" pitchFamily="34" charset="0"/>
                <a:cs typeface="Arial" pitchFamily="34" charset="0"/>
              </a:rPr>
              <a:t>uluslararası</a:t>
            </a:r>
            <a:r>
              <a:rPr lang="en-US" sz="2200" b="1" dirty="0">
                <a:latin typeface="Arial" pitchFamily="34" charset="0"/>
                <a:ea typeface="Calibri" pitchFamily="34" charset="0"/>
                <a:cs typeface="Arial" pitchFamily="34" charset="0"/>
              </a:rPr>
              <a:t> </a:t>
            </a:r>
            <a:r>
              <a:rPr lang="en-US" sz="2200" b="1" dirty="0" err="1">
                <a:latin typeface="Arial" pitchFamily="34" charset="0"/>
                <a:ea typeface="Calibri" pitchFamily="34" charset="0"/>
                <a:cs typeface="Arial" pitchFamily="34" charset="0"/>
              </a:rPr>
              <a:t>yarışmalar</a:t>
            </a:r>
            <a:r>
              <a:rPr lang="en-US" sz="2200" b="1" dirty="0">
                <a:latin typeface="Arial" pitchFamily="34" charset="0"/>
                <a:ea typeface="Calibri" pitchFamily="34" charset="0"/>
                <a:cs typeface="Arial" pitchFamily="34" charset="0"/>
              </a:rPr>
              <a:t> </a:t>
            </a:r>
            <a:r>
              <a:rPr lang="en-US" sz="2200" b="1" dirty="0" err="1">
                <a:latin typeface="Arial" pitchFamily="34" charset="0"/>
                <a:ea typeface="Calibri" pitchFamily="34" charset="0"/>
                <a:cs typeface="Arial" pitchFamily="34" charset="0"/>
              </a:rPr>
              <a:t>yolu</a:t>
            </a:r>
            <a:r>
              <a:rPr lang="en-US" sz="2200" b="1" dirty="0">
                <a:latin typeface="Arial" pitchFamily="34" charset="0"/>
                <a:ea typeface="Calibri" pitchFamily="34" charset="0"/>
                <a:cs typeface="Arial" pitchFamily="34" charset="0"/>
              </a:rPr>
              <a:t> </a:t>
            </a:r>
            <a:r>
              <a:rPr lang="en-US" sz="2200" b="1" dirty="0" err="1">
                <a:latin typeface="Arial" pitchFamily="34" charset="0"/>
                <a:ea typeface="Calibri" pitchFamily="34" charset="0"/>
                <a:cs typeface="Arial" pitchFamily="34" charset="0"/>
              </a:rPr>
              <a:t>ile</a:t>
            </a:r>
            <a:r>
              <a:rPr lang="en-US" sz="2200" b="1" dirty="0">
                <a:latin typeface="Arial" pitchFamily="34" charset="0"/>
                <a:ea typeface="Calibri" pitchFamily="34" charset="0"/>
                <a:cs typeface="Arial" pitchFamily="34" charset="0"/>
              </a:rPr>
              <a:t> </a:t>
            </a:r>
            <a:r>
              <a:rPr lang="en-US" sz="2200" b="1" dirty="0" err="1">
                <a:latin typeface="Arial" pitchFamily="34" charset="0"/>
                <a:ea typeface="Calibri" pitchFamily="34" charset="0"/>
                <a:cs typeface="Arial" pitchFamily="34" charset="0"/>
              </a:rPr>
              <a:t>yaygınlaşmasını</a:t>
            </a:r>
            <a:r>
              <a:rPr lang="en-US" sz="2200" b="1" dirty="0">
                <a:latin typeface="Arial" pitchFamily="34" charset="0"/>
                <a:ea typeface="Calibri" pitchFamily="34" charset="0"/>
                <a:cs typeface="Arial" pitchFamily="34" charset="0"/>
              </a:rPr>
              <a:t> </a:t>
            </a:r>
            <a:r>
              <a:rPr lang="en-US" sz="2200" b="1" dirty="0" err="1">
                <a:latin typeface="Arial" pitchFamily="34" charset="0"/>
                <a:ea typeface="Calibri" pitchFamily="34" charset="0"/>
                <a:cs typeface="Arial" pitchFamily="34" charset="0"/>
              </a:rPr>
              <a:t>sağlar</a:t>
            </a:r>
            <a:endParaRPr lang="en-US" sz="2200" b="1" dirty="0">
              <a:latin typeface="Arial" pitchFamily="34" charset="0"/>
              <a:cs typeface="Arial" pitchFamily="34" charset="0"/>
            </a:endParaRPr>
          </a:p>
        </p:txBody>
      </p:sp>
      <p:grpSp>
        <p:nvGrpSpPr>
          <p:cNvPr id="17" name="Group 16"/>
          <p:cNvGrpSpPr/>
          <p:nvPr/>
        </p:nvGrpSpPr>
        <p:grpSpPr>
          <a:xfrm>
            <a:off x="1559496" y="2216274"/>
            <a:ext cx="9001000" cy="4453086"/>
            <a:chOff x="107504" y="2060848"/>
            <a:chExt cx="9001000" cy="4453086"/>
          </a:xfrm>
        </p:grpSpPr>
        <p:pic>
          <p:nvPicPr>
            <p:cNvPr id="18" name="Picture 17" descr="https://www.globalcompactturkiye.org/wp-content/uploads/2019/03/SKH-1.png">
              <a:hlinkClick r:id="rId2" tgtFrame="&quot;_blank&quot;"/>
            </p:cNvPr>
            <p:cNvPicPr/>
            <p:nvPr/>
          </p:nvPicPr>
          <p:blipFill>
            <a:blip r:embed="rId3" cstate="print"/>
            <a:srcRect/>
            <a:stretch>
              <a:fillRect/>
            </a:stretch>
          </p:blipFill>
          <p:spPr bwMode="auto">
            <a:xfrm>
              <a:off x="107504" y="2060848"/>
              <a:ext cx="1428750" cy="1428750"/>
            </a:xfrm>
            <a:prstGeom prst="rect">
              <a:avLst/>
            </a:prstGeom>
            <a:noFill/>
            <a:ln w="9525">
              <a:noFill/>
              <a:miter lim="800000"/>
              <a:headEnd/>
              <a:tailEnd/>
            </a:ln>
          </p:spPr>
        </p:pic>
        <p:pic>
          <p:nvPicPr>
            <p:cNvPr id="19" name="Picture 18" descr="https://www.globalcompactturkiye.org/wp-content/uploads/2019/03/SKH-2.png">
              <a:hlinkClick r:id="rId4" tgtFrame="&quot;_blank&quot;"/>
            </p:cNvPr>
            <p:cNvPicPr/>
            <p:nvPr/>
          </p:nvPicPr>
          <p:blipFill>
            <a:blip r:embed="rId5" cstate="print"/>
            <a:srcRect/>
            <a:stretch>
              <a:fillRect/>
            </a:stretch>
          </p:blipFill>
          <p:spPr bwMode="auto">
            <a:xfrm>
              <a:off x="1619672" y="2060848"/>
              <a:ext cx="1428750" cy="1428750"/>
            </a:xfrm>
            <a:prstGeom prst="rect">
              <a:avLst/>
            </a:prstGeom>
            <a:noFill/>
            <a:ln w="9525">
              <a:noFill/>
              <a:miter lim="800000"/>
              <a:headEnd/>
              <a:tailEnd/>
            </a:ln>
          </p:spPr>
        </p:pic>
        <p:pic>
          <p:nvPicPr>
            <p:cNvPr id="20" name="Picture 19" descr="https://www.globalcompactturkiye.org/wp-content/uploads/2019/03/SKH-3.png">
              <a:hlinkClick r:id="rId6" tgtFrame="&quot;_blank&quot;"/>
            </p:cNvPr>
            <p:cNvPicPr/>
            <p:nvPr/>
          </p:nvPicPr>
          <p:blipFill>
            <a:blip r:embed="rId7" cstate="print"/>
            <a:srcRect/>
            <a:stretch>
              <a:fillRect/>
            </a:stretch>
          </p:blipFill>
          <p:spPr bwMode="auto">
            <a:xfrm>
              <a:off x="3131840" y="2060848"/>
              <a:ext cx="1428750" cy="1428750"/>
            </a:xfrm>
            <a:prstGeom prst="rect">
              <a:avLst/>
            </a:prstGeom>
            <a:noFill/>
            <a:ln w="9525">
              <a:noFill/>
              <a:miter lim="800000"/>
              <a:headEnd/>
              <a:tailEnd/>
            </a:ln>
          </p:spPr>
        </p:pic>
        <p:pic>
          <p:nvPicPr>
            <p:cNvPr id="21" name="Picture 20" descr="https://www.globalcompactturkiye.org/wp-content/uploads/2019/03/SKH-4.png">
              <a:hlinkClick r:id="rId8" tgtFrame="&quot;_blank&quot;"/>
            </p:cNvPr>
            <p:cNvPicPr/>
            <p:nvPr/>
          </p:nvPicPr>
          <p:blipFill>
            <a:blip r:embed="rId9" cstate="print"/>
            <a:srcRect/>
            <a:stretch>
              <a:fillRect/>
            </a:stretch>
          </p:blipFill>
          <p:spPr bwMode="auto">
            <a:xfrm>
              <a:off x="4644008" y="2060848"/>
              <a:ext cx="1428750" cy="1428750"/>
            </a:xfrm>
            <a:prstGeom prst="rect">
              <a:avLst/>
            </a:prstGeom>
            <a:noFill/>
            <a:ln w="9525">
              <a:noFill/>
              <a:miter lim="800000"/>
              <a:headEnd/>
              <a:tailEnd/>
            </a:ln>
          </p:spPr>
        </p:pic>
        <p:pic>
          <p:nvPicPr>
            <p:cNvPr id="22" name="Picture 21" descr="https://www.globalcompactturkiye.org/wp-content/uploads/2019/03/SKH-5.png">
              <a:hlinkClick r:id="rId10" tgtFrame="&quot;_blank&quot;"/>
            </p:cNvPr>
            <p:cNvPicPr/>
            <p:nvPr/>
          </p:nvPicPr>
          <p:blipFill>
            <a:blip r:embed="rId11" cstate="print"/>
            <a:srcRect/>
            <a:stretch>
              <a:fillRect/>
            </a:stretch>
          </p:blipFill>
          <p:spPr bwMode="auto">
            <a:xfrm>
              <a:off x="6156176" y="2060848"/>
              <a:ext cx="1428750" cy="1428750"/>
            </a:xfrm>
            <a:prstGeom prst="rect">
              <a:avLst/>
            </a:prstGeom>
            <a:noFill/>
            <a:ln w="9525">
              <a:noFill/>
              <a:miter lim="800000"/>
              <a:headEnd/>
              <a:tailEnd/>
            </a:ln>
          </p:spPr>
        </p:pic>
        <p:pic>
          <p:nvPicPr>
            <p:cNvPr id="23" name="Picture 22" descr="https://www.globalcompactturkiye.org/wp-content/uploads/2019/03/SKH-6.png">
              <a:hlinkClick r:id="rId12" tgtFrame="&quot;_blank&quot;"/>
            </p:cNvPr>
            <p:cNvPicPr/>
            <p:nvPr/>
          </p:nvPicPr>
          <p:blipFill>
            <a:blip r:embed="rId13" cstate="print"/>
            <a:srcRect/>
            <a:stretch>
              <a:fillRect/>
            </a:stretch>
          </p:blipFill>
          <p:spPr bwMode="auto">
            <a:xfrm>
              <a:off x="7679754" y="2060848"/>
              <a:ext cx="1428750" cy="1428750"/>
            </a:xfrm>
            <a:prstGeom prst="rect">
              <a:avLst/>
            </a:prstGeom>
            <a:noFill/>
            <a:ln w="9525">
              <a:noFill/>
              <a:miter lim="800000"/>
              <a:headEnd/>
              <a:tailEnd/>
            </a:ln>
          </p:spPr>
        </p:pic>
        <p:pic>
          <p:nvPicPr>
            <p:cNvPr id="24" name="Picture 23" descr="https://www.globalcompactturkiye.org/wp-content/uploads/2019/03/SKH-7.png">
              <a:hlinkClick r:id="rId14" tgtFrame="&quot;_blank&quot;"/>
            </p:cNvPr>
            <p:cNvPicPr/>
            <p:nvPr/>
          </p:nvPicPr>
          <p:blipFill>
            <a:blip r:embed="rId15" cstate="print"/>
            <a:srcRect/>
            <a:stretch>
              <a:fillRect/>
            </a:stretch>
          </p:blipFill>
          <p:spPr bwMode="auto">
            <a:xfrm>
              <a:off x="107504" y="3573016"/>
              <a:ext cx="1428750" cy="1428750"/>
            </a:xfrm>
            <a:prstGeom prst="rect">
              <a:avLst/>
            </a:prstGeom>
            <a:noFill/>
            <a:ln w="9525">
              <a:noFill/>
              <a:miter lim="800000"/>
              <a:headEnd/>
              <a:tailEnd/>
            </a:ln>
          </p:spPr>
        </p:pic>
        <p:pic>
          <p:nvPicPr>
            <p:cNvPr id="25" name="Picture 24" descr="https://www.globalcompactturkiye.org/wp-content/uploads/2019/03/SKH-8.png">
              <a:hlinkClick r:id="rId16" tgtFrame="&quot;_blank&quot;"/>
            </p:cNvPr>
            <p:cNvPicPr/>
            <p:nvPr/>
          </p:nvPicPr>
          <p:blipFill>
            <a:blip r:embed="rId17" cstate="print"/>
            <a:srcRect/>
            <a:stretch>
              <a:fillRect/>
            </a:stretch>
          </p:blipFill>
          <p:spPr bwMode="auto">
            <a:xfrm>
              <a:off x="1619672" y="3573016"/>
              <a:ext cx="1428750" cy="1428750"/>
            </a:xfrm>
            <a:prstGeom prst="rect">
              <a:avLst/>
            </a:prstGeom>
            <a:noFill/>
            <a:ln w="9525">
              <a:noFill/>
              <a:miter lim="800000"/>
              <a:headEnd/>
              <a:tailEnd/>
            </a:ln>
          </p:spPr>
        </p:pic>
        <p:pic>
          <p:nvPicPr>
            <p:cNvPr id="26" name="Picture 25" descr="https://www.globalcompactturkiye.org/wp-content/uploads/2019/03/SKH-9.png">
              <a:hlinkClick r:id="rId18" tgtFrame="&quot;_blank&quot;"/>
            </p:cNvPr>
            <p:cNvPicPr/>
            <p:nvPr/>
          </p:nvPicPr>
          <p:blipFill>
            <a:blip r:embed="rId19" cstate="print"/>
            <a:srcRect/>
            <a:stretch>
              <a:fillRect/>
            </a:stretch>
          </p:blipFill>
          <p:spPr bwMode="auto">
            <a:xfrm>
              <a:off x="3143250" y="3573016"/>
              <a:ext cx="1428750" cy="1428750"/>
            </a:xfrm>
            <a:prstGeom prst="rect">
              <a:avLst/>
            </a:prstGeom>
            <a:noFill/>
            <a:ln w="9525">
              <a:noFill/>
              <a:miter lim="800000"/>
              <a:headEnd/>
              <a:tailEnd/>
            </a:ln>
          </p:spPr>
        </p:pic>
        <p:pic>
          <p:nvPicPr>
            <p:cNvPr id="27" name="Picture 26" descr="https://www.globalcompactturkiye.org/wp-content/uploads/2019/03/SKH-10.png">
              <a:hlinkClick r:id="rId20" tgtFrame="&quot;_blank&quot;"/>
            </p:cNvPr>
            <p:cNvPicPr/>
            <p:nvPr/>
          </p:nvPicPr>
          <p:blipFill>
            <a:blip r:embed="rId21" cstate="print"/>
            <a:srcRect/>
            <a:stretch>
              <a:fillRect/>
            </a:stretch>
          </p:blipFill>
          <p:spPr bwMode="auto">
            <a:xfrm>
              <a:off x="4644008" y="3573016"/>
              <a:ext cx="1428750" cy="1428750"/>
            </a:xfrm>
            <a:prstGeom prst="rect">
              <a:avLst/>
            </a:prstGeom>
            <a:noFill/>
            <a:ln w="9525">
              <a:noFill/>
              <a:miter lim="800000"/>
              <a:headEnd/>
              <a:tailEnd/>
            </a:ln>
          </p:spPr>
        </p:pic>
        <p:pic>
          <p:nvPicPr>
            <p:cNvPr id="28" name="Picture 27" descr="https://www.globalcompactturkiye.org/wp-content/uploads/2019/03/SKH-11.png">
              <a:hlinkClick r:id="rId22" tgtFrame="&quot;_blank&quot;"/>
            </p:cNvPr>
            <p:cNvPicPr/>
            <p:nvPr/>
          </p:nvPicPr>
          <p:blipFill>
            <a:blip r:embed="rId23" cstate="print"/>
            <a:srcRect/>
            <a:stretch>
              <a:fillRect/>
            </a:stretch>
          </p:blipFill>
          <p:spPr bwMode="auto">
            <a:xfrm>
              <a:off x="6156176" y="3573016"/>
              <a:ext cx="1428750" cy="1428750"/>
            </a:xfrm>
            <a:prstGeom prst="rect">
              <a:avLst/>
            </a:prstGeom>
            <a:noFill/>
            <a:ln w="9525">
              <a:noFill/>
              <a:miter lim="800000"/>
              <a:headEnd/>
              <a:tailEnd/>
            </a:ln>
          </p:spPr>
        </p:pic>
        <p:pic>
          <p:nvPicPr>
            <p:cNvPr id="29" name="Picture 28" descr="https://www.globalcompactturkiye.org/wp-content/uploads/2019/03/SKH-12.png">
              <a:hlinkClick r:id="rId24" tgtFrame="&quot;_blank&quot;"/>
            </p:cNvPr>
            <p:cNvPicPr/>
            <p:nvPr/>
          </p:nvPicPr>
          <p:blipFill>
            <a:blip r:embed="rId25" cstate="print"/>
            <a:srcRect/>
            <a:stretch>
              <a:fillRect/>
            </a:stretch>
          </p:blipFill>
          <p:spPr bwMode="auto">
            <a:xfrm>
              <a:off x="7679754" y="3573016"/>
              <a:ext cx="1428750" cy="1428750"/>
            </a:xfrm>
            <a:prstGeom prst="rect">
              <a:avLst/>
            </a:prstGeom>
            <a:noFill/>
            <a:ln w="9525">
              <a:noFill/>
              <a:miter lim="800000"/>
              <a:headEnd/>
              <a:tailEnd/>
            </a:ln>
          </p:spPr>
        </p:pic>
        <p:pic>
          <p:nvPicPr>
            <p:cNvPr id="30" name="Picture 29" descr="https://www.globalcompactturkiye.org/wp-content/uploads/2019/03/SKH-13.png">
              <a:hlinkClick r:id="rId26" tgtFrame="&quot;_blank&quot;"/>
            </p:cNvPr>
            <p:cNvPicPr/>
            <p:nvPr/>
          </p:nvPicPr>
          <p:blipFill>
            <a:blip r:embed="rId27" cstate="print"/>
            <a:srcRect/>
            <a:stretch>
              <a:fillRect/>
            </a:stretch>
          </p:blipFill>
          <p:spPr bwMode="auto">
            <a:xfrm>
              <a:off x="107504" y="5085184"/>
              <a:ext cx="1428750" cy="1428750"/>
            </a:xfrm>
            <a:prstGeom prst="rect">
              <a:avLst/>
            </a:prstGeom>
            <a:noFill/>
            <a:ln w="9525">
              <a:noFill/>
              <a:miter lim="800000"/>
              <a:headEnd/>
              <a:tailEnd/>
            </a:ln>
          </p:spPr>
        </p:pic>
        <p:pic>
          <p:nvPicPr>
            <p:cNvPr id="31" name="Picture 30" descr="https://www.globalcompactturkiye.org/wp-content/uploads/2019/03/SKH-14.png">
              <a:hlinkClick r:id="rId28" tgtFrame="&quot;_blank&quot;"/>
            </p:cNvPr>
            <p:cNvPicPr/>
            <p:nvPr/>
          </p:nvPicPr>
          <p:blipFill>
            <a:blip r:embed="rId29" cstate="print"/>
            <a:srcRect/>
            <a:stretch>
              <a:fillRect/>
            </a:stretch>
          </p:blipFill>
          <p:spPr bwMode="auto">
            <a:xfrm>
              <a:off x="1619672" y="5085184"/>
              <a:ext cx="1428750" cy="1428750"/>
            </a:xfrm>
            <a:prstGeom prst="rect">
              <a:avLst/>
            </a:prstGeom>
            <a:noFill/>
            <a:ln w="9525">
              <a:noFill/>
              <a:miter lim="800000"/>
              <a:headEnd/>
              <a:tailEnd/>
            </a:ln>
          </p:spPr>
        </p:pic>
        <p:pic>
          <p:nvPicPr>
            <p:cNvPr id="32" name="Picture 31" descr="https://www.globalcompactturkiye.org/wp-content/uploads/2019/03/SKH-15.png">
              <a:hlinkClick r:id="rId30" tgtFrame="&quot;_blank&quot;"/>
            </p:cNvPr>
            <p:cNvPicPr/>
            <p:nvPr/>
          </p:nvPicPr>
          <p:blipFill>
            <a:blip r:embed="rId31" cstate="print"/>
            <a:srcRect/>
            <a:stretch>
              <a:fillRect/>
            </a:stretch>
          </p:blipFill>
          <p:spPr bwMode="auto">
            <a:xfrm>
              <a:off x="3131840" y="5085184"/>
              <a:ext cx="1428750" cy="1428750"/>
            </a:xfrm>
            <a:prstGeom prst="rect">
              <a:avLst/>
            </a:prstGeom>
            <a:noFill/>
            <a:ln w="9525">
              <a:noFill/>
              <a:miter lim="800000"/>
              <a:headEnd/>
              <a:tailEnd/>
            </a:ln>
          </p:spPr>
        </p:pic>
        <p:pic>
          <p:nvPicPr>
            <p:cNvPr id="33" name="Picture 32" descr="https://www.globalcompactturkiye.org/wp-content/uploads/2019/03/SKH-16.png">
              <a:hlinkClick r:id="rId32" tgtFrame="&quot;_blank&quot;"/>
            </p:cNvPr>
            <p:cNvPicPr/>
            <p:nvPr/>
          </p:nvPicPr>
          <p:blipFill>
            <a:blip r:embed="rId33" cstate="print"/>
            <a:srcRect/>
            <a:stretch>
              <a:fillRect/>
            </a:stretch>
          </p:blipFill>
          <p:spPr bwMode="auto">
            <a:xfrm>
              <a:off x="4644008" y="5085184"/>
              <a:ext cx="1428750" cy="1428750"/>
            </a:xfrm>
            <a:prstGeom prst="rect">
              <a:avLst/>
            </a:prstGeom>
            <a:noFill/>
            <a:ln w="9525">
              <a:noFill/>
              <a:miter lim="800000"/>
              <a:headEnd/>
              <a:tailEnd/>
            </a:ln>
          </p:spPr>
        </p:pic>
        <p:pic>
          <p:nvPicPr>
            <p:cNvPr id="34" name="Picture 33" descr="https://www.globalcompactturkiye.org/wp-content/uploads/2019/03/SKH-17.png">
              <a:hlinkClick r:id="rId34" tgtFrame="&quot;_blank&quot;"/>
            </p:cNvPr>
            <p:cNvPicPr/>
            <p:nvPr/>
          </p:nvPicPr>
          <p:blipFill>
            <a:blip r:embed="rId35" cstate="print"/>
            <a:srcRect/>
            <a:stretch>
              <a:fillRect/>
            </a:stretch>
          </p:blipFill>
          <p:spPr bwMode="auto">
            <a:xfrm>
              <a:off x="6156176" y="5085184"/>
              <a:ext cx="1428750" cy="142875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Grp="1"/>
          </p:cNvGrpSpPr>
          <p:nvPr/>
        </p:nvGrpSpPr>
        <p:grpSpPr bwMode="auto">
          <a:xfrm>
            <a:off x="2798596" y="1955974"/>
            <a:ext cx="6537764" cy="3921299"/>
            <a:chOff x="2244" y="6068"/>
            <a:chExt cx="6588" cy="5320"/>
          </a:xfrm>
        </p:grpSpPr>
        <p:sp>
          <p:nvSpPr>
            <p:cNvPr id="3" name="Oval 3"/>
            <p:cNvSpPr>
              <a:spLocks noChangeArrowheads="1"/>
            </p:cNvSpPr>
            <p:nvPr/>
          </p:nvSpPr>
          <p:spPr bwMode="auto">
            <a:xfrm>
              <a:off x="3129" y="6752"/>
              <a:ext cx="4920" cy="3843"/>
            </a:xfrm>
            <a:prstGeom prst="ellipse">
              <a:avLst/>
            </a:prstGeom>
            <a:solidFill>
              <a:srgbClr val="FFFFFF"/>
            </a:solidFill>
            <a:ln w="76200">
              <a:solidFill>
                <a:srgbClr val="00B0F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4" name="Arc 4"/>
            <p:cNvSpPr>
              <a:spLocks/>
            </p:cNvSpPr>
            <p:nvPr/>
          </p:nvSpPr>
          <p:spPr bwMode="auto">
            <a:xfrm rot="21357926">
              <a:off x="6297" y="7094"/>
              <a:ext cx="1152" cy="1277"/>
            </a:xfrm>
            <a:custGeom>
              <a:avLst/>
              <a:gdLst>
                <a:gd name="G0" fmla="+- 0 0 0"/>
                <a:gd name="G1" fmla="+- 19155 0 0"/>
                <a:gd name="G2" fmla="+- 21600 0 0"/>
                <a:gd name="T0" fmla="*/ 9982 w 17281"/>
                <a:gd name="T1" fmla="*/ 0 h 19155"/>
                <a:gd name="T2" fmla="*/ 17281 w 17281"/>
                <a:gd name="T3" fmla="*/ 6196 h 19155"/>
                <a:gd name="T4" fmla="*/ 0 w 17281"/>
                <a:gd name="T5" fmla="*/ 19155 h 19155"/>
              </a:gdLst>
              <a:ahLst/>
              <a:cxnLst>
                <a:cxn ang="0">
                  <a:pos x="T0" y="T1"/>
                </a:cxn>
                <a:cxn ang="0">
                  <a:pos x="T2" y="T3"/>
                </a:cxn>
                <a:cxn ang="0">
                  <a:pos x="T4" y="T5"/>
                </a:cxn>
              </a:cxnLst>
              <a:rect l="0" t="0" r="r" b="b"/>
              <a:pathLst>
                <a:path w="17281" h="19155" fill="none" extrusionOk="0">
                  <a:moveTo>
                    <a:pt x="9982" y="-1"/>
                  </a:moveTo>
                  <a:cubicBezTo>
                    <a:pt x="12847" y="1493"/>
                    <a:pt x="15342" y="3610"/>
                    <a:pt x="17280" y="6196"/>
                  </a:cubicBezTo>
                </a:path>
                <a:path w="17281" h="19155" stroke="0" extrusionOk="0">
                  <a:moveTo>
                    <a:pt x="9982" y="-1"/>
                  </a:moveTo>
                  <a:cubicBezTo>
                    <a:pt x="12847" y="1493"/>
                    <a:pt x="15342" y="3610"/>
                    <a:pt x="17280" y="6196"/>
                  </a:cubicBezTo>
                  <a:lnTo>
                    <a:pt x="0" y="19155"/>
                  </a:lnTo>
                  <a:close/>
                </a:path>
              </a:pathLst>
            </a:custGeom>
            <a:noFill/>
            <a:ln w="76200">
              <a:solidFill>
                <a:srgbClr val="00B0F0"/>
              </a:solidFill>
              <a:round/>
              <a:headEnd/>
              <a:tailEnd type="stealth" w="med" len="med"/>
            </a:ln>
          </p:spPr>
          <p:txBody>
            <a:bodyPr vert="horz" wrap="square" lIns="91440" tIns="45720" rIns="91440" bIns="45720" numCol="1" anchor="t" anchorCtr="0" compatLnSpc="1">
              <a:prstTxWarp prst="textNoShape">
                <a:avLst/>
              </a:prstTxWarp>
            </a:bodyPr>
            <a:lstStyle/>
            <a:p>
              <a:endParaRPr lang="tr-TR"/>
            </a:p>
          </p:txBody>
        </p:sp>
        <p:sp>
          <p:nvSpPr>
            <p:cNvPr id="5" name="Arc 5"/>
            <p:cNvSpPr>
              <a:spLocks/>
            </p:cNvSpPr>
            <p:nvPr/>
          </p:nvSpPr>
          <p:spPr bwMode="auto">
            <a:xfrm rot="10560000">
              <a:off x="3573" y="8886"/>
              <a:ext cx="1152" cy="1277"/>
            </a:xfrm>
            <a:custGeom>
              <a:avLst/>
              <a:gdLst>
                <a:gd name="G0" fmla="+- 0 0 0"/>
                <a:gd name="G1" fmla="+- 19155 0 0"/>
                <a:gd name="G2" fmla="+- 21600 0 0"/>
                <a:gd name="T0" fmla="*/ 9982 w 17281"/>
                <a:gd name="T1" fmla="*/ 0 h 19155"/>
                <a:gd name="T2" fmla="*/ 17281 w 17281"/>
                <a:gd name="T3" fmla="*/ 6196 h 19155"/>
                <a:gd name="T4" fmla="*/ 0 w 17281"/>
                <a:gd name="T5" fmla="*/ 19155 h 19155"/>
              </a:gdLst>
              <a:ahLst/>
              <a:cxnLst>
                <a:cxn ang="0">
                  <a:pos x="T0" y="T1"/>
                </a:cxn>
                <a:cxn ang="0">
                  <a:pos x="T2" y="T3"/>
                </a:cxn>
                <a:cxn ang="0">
                  <a:pos x="T4" y="T5"/>
                </a:cxn>
              </a:cxnLst>
              <a:rect l="0" t="0" r="r" b="b"/>
              <a:pathLst>
                <a:path w="17281" h="19155" fill="none" extrusionOk="0">
                  <a:moveTo>
                    <a:pt x="9982" y="-1"/>
                  </a:moveTo>
                  <a:cubicBezTo>
                    <a:pt x="12847" y="1493"/>
                    <a:pt x="15342" y="3610"/>
                    <a:pt x="17280" y="6196"/>
                  </a:cubicBezTo>
                </a:path>
                <a:path w="17281" h="19155" stroke="0" extrusionOk="0">
                  <a:moveTo>
                    <a:pt x="9982" y="-1"/>
                  </a:moveTo>
                  <a:cubicBezTo>
                    <a:pt x="12847" y="1493"/>
                    <a:pt x="15342" y="3610"/>
                    <a:pt x="17280" y="6196"/>
                  </a:cubicBezTo>
                  <a:lnTo>
                    <a:pt x="0" y="19155"/>
                  </a:lnTo>
                  <a:close/>
                </a:path>
              </a:pathLst>
            </a:custGeom>
            <a:noFill/>
            <a:ln w="76200">
              <a:solidFill>
                <a:srgbClr val="00B0F0"/>
              </a:solidFill>
              <a:round/>
              <a:headEnd/>
              <a:tailEnd type="stealth" w="med" len="med"/>
            </a:ln>
          </p:spPr>
          <p:txBody>
            <a:bodyPr vert="horz" wrap="square" lIns="91440" tIns="45720" rIns="91440" bIns="45720" numCol="1" anchor="t" anchorCtr="0" compatLnSpc="1">
              <a:prstTxWarp prst="textNoShape">
                <a:avLst/>
              </a:prstTxWarp>
            </a:bodyPr>
            <a:lstStyle/>
            <a:p>
              <a:endParaRPr lang="tr-TR"/>
            </a:p>
          </p:txBody>
        </p:sp>
        <p:sp>
          <p:nvSpPr>
            <p:cNvPr id="6" name="Arc 6"/>
            <p:cNvSpPr>
              <a:spLocks/>
            </p:cNvSpPr>
            <p:nvPr/>
          </p:nvSpPr>
          <p:spPr bwMode="auto">
            <a:xfrm rot="6296790">
              <a:off x="6205" y="9059"/>
              <a:ext cx="1152" cy="1277"/>
            </a:xfrm>
            <a:custGeom>
              <a:avLst/>
              <a:gdLst>
                <a:gd name="G0" fmla="+- 0 0 0"/>
                <a:gd name="G1" fmla="+- 19155 0 0"/>
                <a:gd name="G2" fmla="+- 21600 0 0"/>
                <a:gd name="T0" fmla="*/ 9982 w 17281"/>
                <a:gd name="T1" fmla="*/ 0 h 19155"/>
                <a:gd name="T2" fmla="*/ 17281 w 17281"/>
                <a:gd name="T3" fmla="*/ 6196 h 19155"/>
                <a:gd name="T4" fmla="*/ 0 w 17281"/>
                <a:gd name="T5" fmla="*/ 19155 h 19155"/>
              </a:gdLst>
              <a:ahLst/>
              <a:cxnLst>
                <a:cxn ang="0">
                  <a:pos x="T0" y="T1"/>
                </a:cxn>
                <a:cxn ang="0">
                  <a:pos x="T2" y="T3"/>
                </a:cxn>
                <a:cxn ang="0">
                  <a:pos x="T4" y="T5"/>
                </a:cxn>
              </a:cxnLst>
              <a:rect l="0" t="0" r="r" b="b"/>
              <a:pathLst>
                <a:path w="17281" h="19155" fill="none" extrusionOk="0">
                  <a:moveTo>
                    <a:pt x="9982" y="-1"/>
                  </a:moveTo>
                  <a:cubicBezTo>
                    <a:pt x="12847" y="1493"/>
                    <a:pt x="15342" y="3610"/>
                    <a:pt x="17280" y="6196"/>
                  </a:cubicBezTo>
                </a:path>
                <a:path w="17281" h="19155" stroke="0" extrusionOk="0">
                  <a:moveTo>
                    <a:pt x="9982" y="-1"/>
                  </a:moveTo>
                  <a:cubicBezTo>
                    <a:pt x="12847" y="1493"/>
                    <a:pt x="15342" y="3610"/>
                    <a:pt x="17280" y="6196"/>
                  </a:cubicBezTo>
                  <a:lnTo>
                    <a:pt x="0" y="19155"/>
                  </a:lnTo>
                  <a:close/>
                </a:path>
              </a:pathLst>
            </a:custGeom>
            <a:noFill/>
            <a:ln w="76200">
              <a:solidFill>
                <a:srgbClr val="00B0F0"/>
              </a:solidFill>
              <a:round/>
              <a:headEnd/>
              <a:tailEnd type="stealth" w="med" len="med"/>
            </a:ln>
          </p:spPr>
          <p:txBody>
            <a:bodyPr vert="horz" wrap="square" lIns="91440" tIns="45720" rIns="91440" bIns="45720" numCol="1" anchor="t" anchorCtr="0" compatLnSpc="1">
              <a:prstTxWarp prst="textNoShape">
                <a:avLst/>
              </a:prstTxWarp>
            </a:bodyPr>
            <a:lstStyle/>
            <a:p>
              <a:endParaRPr lang="tr-TR"/>
            </a:p>
          </p:txBody>
        </p:sp>
        <p:sp>
          <p:nvSpPr>
            <p:cNvPr id="7" name="Oval 7"/>
            <p:cNvSpPr>
              <a:spLocks noChangeArrowheads="1"/>
            </p:cNvSpPr>
            <p:nvPr/>
          </p:nvSpPr>
          <p:spPr bwMode="auto">
            <a:xfrm>
              <a:off x="2244" y="7803"/>
              <a:ext cx="2235" cy="1890"/>
            </a:xfrm>
            <a:prstGeom prst="ellipse">
              <a:avLst/>
            </a:prstGeom>
            <a:solidFill>
              <a:srgbClr val="00B0F0"/>
            </a:solidFill>
            <a:ln w="38100">
              <a:solidFill>
                <a:srgbClr val="FFFF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8" name="Text Box 8"/>
            <p:cNvSpPr txBox="1">
              <a:spLocks noChangeArrowheads="1"/>
            </p:cNvSpPr>
            <p:nvPr/>
          </p:nvSpPr>
          <p:spPr bwMode="auto">
            <a:xfrm>
              <a:off x="2460" y="8303"/>
              <a:ext cx="1819" cy="977"/>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tr-TR" sz="2400" b="1" dirty="0">
                  <a:solidFill>
                    <a:srgbClr val="FFFF00"/>
                  </a:solidFill>
                  <a:latin typeface="Arial" panose="020B0604020202020204" pitchFamily="34" charset="0"/>
                  <a:cs typeface="Arial" panose="020B0604020202020204" pitchFamily="34" charset="0"/>
                </a:rPr>
                <a:t>Yayınla </a:t>
              </a:r>
              <a:endParaRPr lang="tr-TR" sz="2400" dirty="0">
                <a:latin typeface="Arial" pitchFamily="34" charset="0"/>
                <a:cs typeface="Arial" pitchFamily="34" charset="0"/>
              </a:endParaRPr>
            </a:p>
          </p:txBody>
        </p:sp>
        <p:sp>
          <p:nvSpPr>
            <p:cNvPr id="9" name="Oval 9"/>
            <p:cNvSpPr>
              <a:spLocks noChangeArrowheads="1"/>
            </p:cNvSpPr>
            <p:nvPr/>
          </p:nvSpPr>
          <p:spPr bwMode="auto">
            <a:xfrm>
              <a:off x="4479" y="6068"/>
              <a:ext cx="2220" cy="1875"/>
            </a:xfrm>
            <a:prstGeom prst="ellipse">
              <a:avLst/>
            </a:prstGeom>
            <a:solidFill>
              <a:srgbClr val="00B0F0"/>
            </a:solidFill>
            <a:ln w="38100">
              <a:solidFill>
                <a:srgbClr val="FFFF00"/>
              </a:solidFill>
              <a:round/>
              <a:headEnd/>
              <a:tailEnd/>
            </a:ln>
          </p:spPr>
          <p:txBody>
            <a:bodyPr vert="horz" wrap="square" lIns="91440" tIns="45720" rIns="91440" bIns="45720" numCol="1" anchor="t" anchorCtr="0" compatLnSpc="1">
              <a:prstTxWarp prst="textNoShape">
                <a:avLst/>
              </a:prstTxWarp>
            </a:bodyPr>
            <a:lstStyle/>
            <a:p>
              <a:endParaRPr lang="tr-TR" dirty="0"/>
            </a:p>
          </p:txBody>
        </p:sp>
        <p:sp>
          <p:nvSpPr>
            <p:cNvPr id="10" name="Text Box 10"/>
            <p:cNvSpPr txBox="1">
              <a:spLocks noChangeArrowheads="1"/>
            </p:cNvSpPr>
            <p:nvPr/>
          </p:nvSpPr>
          <p:spPr bwMode="auto">
            <a:xfrm>
              <a:off x="4960" y="6564"/>
              <a:ext cx="1332" cy="969"/>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tr-TR" sz="2400" b="1" dirty="0">
                  <a:solidFill>
                    <a:srgbClr val="FFFF00"/>
                  </a:solidFill>
                  <a:latin typeface="Arial" panose="020B0604020202020204" pitchFamily="34" charset="0"/>
                  <a:cs typeface="Arial" panose="020B0604020202020204" pitchFamily="34" charset="0"/>
                </a:rPr>
                <a:t>Araştır</a:t>
              </a:r>
              <a:endParaRPr lang="tr-TR" sz="2400" dirty="0">
                <a:latin typeface="Arial" pitchFamily="34" charset="0"/>
                <a:cs typeface="Arial" pitchFamily="34" charset="0"/>
              </a:endParaRPr>
            </a:p>
          </p:txBody>
        </p:sp>
        <p:sp>
          <p:nvSpPr>
            <p:cNvPr id="11" name="Oval 11"/>
            <p:cNvSpPr>
              <a:spLocks noChangeArrowheads="1"/>
            </p:cNvSpPr>
            <p:nvPr/>
          </p:nvSpPr>
          <p:spPr bwMode="auto">
            <a:xfrm>
              <a:off x="6597" y="7803"/>
              <a:ext cx="2235" cy="1890"/>
            </a:xfrm>
            <a:prstGeom prst="ellipse">
              <a:avLst/>
            </a:prstGeom>
            <a:solidFill>
              <a:srgbClr val="00B0F0"/>
            </a:solidFill>
            <a:ln w="38100">
              <a:solidFill>
                <a:srgbClr val="FFFF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2" name="Text Box 12"/>
            <p:cNvSpPr txBox="1">
              <a:spLocks noChangeArrowheads="1"/>
            </p:cNvSpPr>
            <p:nvPr/>
          </p:nvSpPr>
          <p:spPr bwMode="auto">
            <a:xfrm>
              <a:off x="6825" y="8175"/>
              <a:ext cx="1747" cy="1150"/>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tr-TR" sz="2400" b="1" dirty="0">
                  <a:solidFill>
                    <a:srgbClr val="FFFF00"/>
                  </a:solidFill>
                  <a:latin typeface="Arial" panose="020B0604020202020204" pitchFamily="34" charset="0"/>
                  <a:cs typeface="Arial" panose="020B0604020202020204" pitchFamily="34" charset="0"/>
                </a:rPr>
                <a:t>Çözüm öner</a:t>
              </a:r>
              <a:endParaRPr lang="tr-TR" sz="2400" dirty="0">
                <a:latin typeface="Arial" pitchFamily="34" charset="0"/>
                <a:cs typeface="Arial" pitchFamily="34" charset="0"/>
              </a:endParaRPr>
            </a:p>
          </p:txBody>
        </p:sp>
        <p:sp>
          <p:nvSpPr>
            <p:cNvPr id="13" name="Oval 13"/>
            <p:cNvSpPr>
              <a:spLocks noChangeArrowheads="1"/>
            </p:cNvSpPr>
            <p:nvPr/>
          </p:nvSpPr>
          <p:spPr bwMode="auto">
            <a:xfrm>
              <a:off x="4362" y="9498"/>
              <a:ext cx="2235" cy="1890"/>
            </a:xfrm>
            <a:prstGeom prst="ellipse">
              <a:avLst/>
            </a:prstGeom>
            <a:solidFill>
              <a:srgbClr val="00B0F0"/>
            </a:solidFill>
            <a:ln w="38100">
              <a:solidFill>
                <a:srgbClr val="FFFF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4" name="Text Box 14"/>
            <p:cNvSpPr txBox="1">
              <a:spLocks noChangeArrowheads="1"/>
            </p:cNvSpPr>
            <p:nvPr/>
          </p:nvSpPr>
          <p:spPr bwMode="auto">
            <a:xfrm>
              <a:off x="4725" y="9902"/>
              <a:ext cx="1507" cy="1225"/>
            </a:xfrm>
            <a:prstGeom prst="rect">
              <a:avLst/>
            </a:prstGeom>
            <a:solidFill>
              <a:srgbClr val="00B0F0"/>
            </a:solid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tr-TR" sz="2400" b="1" dirty="0">
                  <a:solidFill>
                    <a:srgbClr val="FFFF00"/>
                  </a:solidFill>
                  <a:latin typeface="Arial" panose="020B0604020202020204" pitchFamily="34" charset="0"/>
                  <a:cs typeface="Arial" panose="020B0604020202020204" pitchFamily="34" charset="0"/>
                </a:rPr>
                <a:t>Haber</a:t>
              </a:r>
            </a:p>
            <a:p>
              <a:pPr algn="ctr" fontAlgn="base">
                <a:spcBef>
                  <a:spcPct val="0"/>
                </a:spcBef>
                <a:spcAft>
                  <a:spcPct val="0"/>
                </a:spcAft>
              </a:pPr>
              <a:r>
                <a:rPr lang="tr-TR" sz="2400" b="1" dirty="0">
                  <a:solidFill>
                    <a:srgbClr val="FFFF00"/>
                  </a:solidFill>
                  <a:latin typeface="Arial" panose="020B0604020202020204" pitchFamily="34" charset="0"/>
                  <a:cs typeface="Arial" panose="020B0604020202020204" pitchFamily="34" charset="0"/>
                </a:rPr>
                <a:t>yap</a:t>
              </a:r>
              <a:endParaRPr lang="tr-TR" sz="2400" dirty="0">
                <a:latin typeface="Arial" pitchFamily="34" charset="0"/>
                <a:cs typeface="Arial" pitchFamily="34" charset="0"/>
              </a:endParaRPr>
            </a:p>
          </p:txBody>
        </p:sp>
        <p:sp>
          <p:nvSpPr>
            <p:cNvPr id="15" name="Arc 15"/>
            <p:cNvSpPr>
              <a:spLocks/>
            </p:cNvSpPr>
            <p:nvPr/>
          </p:nvSpPr>
          <p:spPr bwMode="auto">
            <a:xfrm rot="17040000">
              <a:off x="3657" y="7163"/>
              <a:ext cx="1152" cy="1277"/>
            </a:xfrm>
            <a:custGeom>
              <a:avLst/>
              <a:gdLst>
                <a:gd name="G0" fmla="+- 0 0 0"/>
                <a:gd name="G1" fmla="+- 19155 0 0"/>
                <a:gd name="G2" fmla="+- 21600 0 0"/>
                <a:gd name="T0" fmla="*/ 9982 w 17281"/>
                <a:gd name="T1" fmla="*/ 0 h 19155"/>
                <a:gd name="T2" fmla="*/ 17281 w 17281"/>
                <a:gd name="T3" fmla="*/ 6196 h 19155"/>
                <a:gd name="T4" fmla="*/ 0 w 17281"/>
                <a:gd name="T5" fmla="*/ 19155 h 19155"/>
              </a:gdLst>
              <a:ahLst/>
              <a:cxnLst>
                <a:cxn ang="0">
                  <a:pos x="T0" y="T1"/>
                </a:cxn>
                <a:cxn ang="0">
                  <a:pos x="T2" y="T3"/>
                </a:cxn>
                <a:cxn ang="0">
                  <a:pos x="T4" y="T5"/>
                </a:cxn>
              </a:cxnLst>
              <a:rect l="0" t="0" r="r" b="b"/>
              <a:pathLst>
                <a:path w="17281" h="19155" fill="none" extrusionOk="0">
                  <a:moveTo>
                    <a:pt x="9982" y="-1"/>
                  </a:moveTo>
                  <a:cubicBezTo>
                    <a:pt x="12847" y="1493"/>
                    <a:pt x="15342" y="3610"/>
                    <a:pt x="17280" y="6196"/>
                  </a:cubicBezTo>
                </a:path>
                <a:path w="17281" h="19155" stroke="0" extrusionOk="0">
                  <a:moveTo>
                    <a:pt x="9982" y="-1"/>
                  </a:moveTo>
                  <a:cubicBezTo>
                    <a:pt x="12847" y="1493"/>
                    <a:pt x="15342" y="3610"/>
                    <a:pt x="17280" y="6196"/>
                  </a:cubicBezTo>
                  <a:lnTo>
                    <a:pt x="0" y="19155"/>
                  </a:lnTo>
                  <a:close/>
                </a:path>
              </a:pathLst>
            </a:custGeom>
            <a:solidFill>
              <a:schemeClr val="bg1"/>
            </a:solidFill>
            <a:ln w="76200">
              <a:solidFill>
                <a:srgbClr val="00B0F0"/>
              </a:solidFill>
              <a:round/>
              <a:headEnd/>
              <a:tailEnd type="stealth" w="med" len="med"/>
            </a:ln>
          </p:spPr>
          <p:txBody>
            <a:bodyPr vert="horz" wrap="square" lIns="91440" tIns="45720" rIns="91440" bIns="45720" numCol="1" anchor="t" anchorCtr="0" compatLnSpc="1">
              <a:prstTxWarp prst="textNoShape">
                <a:avLst/>
              </a:prstTxWarp>
            </a:bodyPr>
            <a:lstStyle/>
            <a:p>
              <a:endParaRPr lang="tr-TR"/>
            </a:p>
          </p:txBody>
        </p:sp>
      </p:grpSp>
      <p:sp>
        <p:nvSpPr>
          <p:cNvPr id="16" name="Title 3"/>
          <p:cNvSpPr txBox="1">
            <a:spLocks/>
          </p:cNvSpPr>
          <p:nvPr/>
        </p:nvSpPr>
        <p:spPr>
          <a:xfrm>
            <a:off x="704335" y="259534"/>
            <a:ext cx="10231394" cy="1376807"/>
          </a:xfrm>
          <a:prstGeom prst="rect">
            <a:avLst/>
          </a:prstGeom>
          <a:solidFill>
            <a:schemeClr val="accent2"/>
          </a:solidFill>
        </p:spPr>
        <p:txBody>
          <a:bodyPr>
            <a:noAutofit/>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tr-TR" sz="3600" dirty="0">
                <a:solidFill>
                  <a:schemeClr val="tx1"/>
                </a:solidFill>
              </a:rPr>
              <a:t>  </a:t>
            </a:r>
            <a:r>
              <a:rPr lang="tr-TR" sz="3600" dirty="0">
                <a:solidFill>
                  <a:schemeClr val="tx1"/>
                </a:solidFill>
                <a:latin typeface="Arial" panose="020B0604020202020204" pitchFamily="34" charset="0"/>
                <a:cs typeface="Arial" panose="020B0604020202020204" pitchFamily="34" charset="0"/>
              </a:rPr>
              <a:t/>
            </a:r>
            <a:br>
              <a:rPr lang="tr-TR" sz="3600" dirty="0">
                <a:solidFill>
                  <a:schemeClr val="tx1"/>
                </a:solidFill>
                <a:latin typeface="Arial" panose="020B0604020202020204" pitchFamily="34" charset="0"/>
                <a:cs typeface="Arial" panose="020B0604020202020204" pitchFamily="34" charset="0"/>
              </a:rPr>
            </a:br>
            <a:r>
              <a:rPr lang="en-GB" sz="3600" dirty="0">
                <a:solidFill>
                  <a:schemeClr val="tx1"/>
                </a:solidFill>
                <a:latin typeface="Arial" pitchFamily="34" charset="0"/>
                <a:cs typeface="Arial" pitchFamily="34" charset="0"/>
              </a:rPr>
              <a:t>ÇGS</a:t>
            </a:r>
            <a:r>
              <a:rPr lang="tr-TR" sz="3600" dirty="0">
                <a:solidFill>
                  <a:schemeClr val="tx1"/>
                </a:solidFill>
                <a:latin typeface="Arial" pitchFamily="34" charset="0"/>
                <a:cs typeface="Arial" pitchFamily="34" charset="0"/>
              </a:rPr>
              <a:t> Yöntemi</a:t>
            </a:r>
            <a:r>
              <a:rPr lang="en-US" sz="3600" dirty="0">
                <a:solidFill>
                  <a:schemeClr val="tx1"/>
                </a:solidFill>
                <a:latin typeface="Arial" pitchFamily="34" charset="0"/>
                <a:cs typeface="Arial" pitchFamily="34" charset="0"/>
              </a:rPr>
              <a:t> : </a:t>
            </a:r>
            <a:r>
              <a:rPr lang="en-US" sz="3600" dirty="0" err="1">
                <a:solidFill>
                  <a:schemeClr val="tx1"/>
                </a:solidFill>
                <a:latin typeface="Arial" pitchFamily="34" charset="0"/>
                <a:cs typeface="Arial" pitchFamily="34" charset="0"/>
              </a:rPr>
              <a:t>Çevre</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Gazeteciliği</a:t>
            </a:r>
            <a:r>
              <a:rPr lang="tr-TR" sz="3600" dirty="0">
                <a:solidFill>
                  <a:schemeClr val="tx1"/>
                </a:solidFill>
                <a:latin typeface="Arial" panose="020B0604020202020204" pitchFamily="34" charset="0"/>
                <a:cs typeface="Arial" panose="020B0604020202020204" pitchFamily="34" charset="0"/>
              </a:rPr>
              <a:t/>
            </a:r>
            <a:br>
              <a:rPr lang="tr-TR" sz="3600" dirty="0">
                <a:solidFill>
                  <a:schemeClr val="tx1"/>
                </a:solidFill>
                <a:latin typeface="Arial" panose="020B0604020202020204" pitchFamily="34" charset="0"/>
                <a:cs typeface="Arial" panose="020B0604020202020204" pitchFamily="34" charset="0"/>
              </a:rPr>
            </a:br>
            <a:r>
              <a:rPr lang="tr-TR" sz="3600" dirty="0">
                <a:solidFill>
                  <a:schemeClr val="tx1"/>
                </a:solidFill>
                <a:latin typeface="Arial" panose="020B0604020202020204" pitchFamily="34" charset="0"/>
                <a:cs typeface="Arial" panose="020B0604020202020204" pitchFamily="34" charset="0"/>
              </a:rPr>
              <a:t/>
            </a:r>
            <a:br>
              <a:rPr lang="tr-TR" sz="3600" dirty="0">
                <a:solidFill>
                  <a:schemeClr val="tx1"/>
                </a:solidFill>
                <a:latin typeface="Arial" panose="020B0604020202020204" pitchFamily="34" charset="0"/>
                <a:cs typeface="Arial" panose="020B0604020202020204" pitchFamily="34" charset="0"/>
              </a:rPr>
            </a:br>
            <a:r>
              <a:rPr lang="tr-TR" sz="3600" dirty="0">
                <a:solidFill>
                  <a:schemeClr val="tx1"/>
                </a:solidFill>
              </a:rPr>
              <a:t/>
            </a:r>
            <a:br>
              <a:rPr lang="tr-TR" sz="3600" dirty="0">
                <a:solidFill>
                  <a:schemeClr val="tx1"/>
                </a:solidFill>
              </a:rPr>
            </a:br>
            <a:r>
              <a:rPr lang="tr-TR" sz="3600" dirty="0">
                <a:solidFill>
                  <a:schemeClr val="tx1"/>
                </a:solidFill>
              </a:rPr>
              <a:t/>
            </a:r>
            <a:br>
              <a:rPr lang="tr-TR" sz="3600" dirty="0">
                <a:solidFill>
                  <a:schemeClr val="tx1"/>
                </a:solidFill>
              </a:rPr>
            </a:br>
            <a:endParaRPr lang="tr-TR" sz="3600" dirty="0">
              <a:solidFill>
                <a:schemeClr val="tx1"/>
              </a:solidFill>
            </a:endParaRPr>
          </a:p>
        </p:txBody>
      </p:sp>
      <p:sp>
        <p:nvSpPr>
          <p:cNvPr id="22" name="TextBox 19">
            <a:extLst>
              <a:ext uri="{FF2B5EF4-FFF2-40B4-BE49-F238E27FC236}">
                <a16:creationId xmlns:a16="http://schemas.microsoft.com/office/drawing/2014/main" xmlns="" id="{ACDE7982-1250-419B-A819-2510D93B7F78}"/>
              </a:ext>
            </a:extLst>
          </p:cNvPr>
          <p:cNvSpPr txBox="1"/>
          <p:nvPr/>
        </p:nvSpPr>
        <p:spPr>
          <a:xfrm>
            <a:off x="747841" y="6229134"/>
            <a:ext cx="3621504" cy="369332"/>
          </a:xfrm>
          <a:prstGeom prst="rect">
            <a:avLst/>
          </a:prstGeom>
          <a:noFill/>
        </p:spPr>
        <p:txBody>
          <a:bodyPr wrap="none" rtlCol="0">
            <a:spAutoFit/>
          </a:bodyPr>
          <a:lstStyle/>
          <a:p>
            <a:r>
              <a:rPr lang="en-GB" dirty="0" err="1">
                <a:latin typeface="Arial" panose="020B0604020202020204" pitchFamily="34" charset="0"/>
                <a:cs typeface="Arial" panose="020B0604020202020204" pitchFamily="34" charset="0"/>
              </a:rPr>
              <a:t>Bunu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Gerçekleştirmek</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için</a:t>
            </a:r>
            <a:r>
              <a:rPr lang="tr-TR" dirty="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930773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747657" y="497120"/>
            <a:ext cx="9848335" cy="1177502"/>
          </a:xfrm>
          <a:prstGeom prst="rect">
            <a:avLst/>
          </a:prstGeom>
          <a:solidFill>
            <a:schemeClr val="accent2"/>
          </a:solidFill>
        </p:spPr>
        <p:txBody>
          <a:bodyPr wrap="square" rtlCol="0">
            <a:spAutoFit/>
          </a:bodyPr>
          <a:lstStyle/>
          <a:p>
            <a:pPr algn="ctr">
              <a:lnSpc>
                <a:spcPct val="150000"/>
              </a:lnSpc>
            </a:pPr>
            <a:r>
              <a:rPr lang="en-GB" sz="4000" b="1" dirty="0" err="1">
                <a:solidFill>
                  <a:schemeClr val="bg1"/>
                </a:solidFill>
                <a:latin typeface="Arial" pitchFamily="34" charset="0"/>
                <a:cs typeface="Arial" pitchFamily="34" charset="0"/>
              </a:rPr>
              <a:t>Yapıcı</a:t>
            </a:r>
            <a:r>
              <a:rPr lang="en-GB" sz="4000" b="1" dirty="0">
                <a:solidFill>
                  <a:schemeClr val="bg1"/>
                </a:solidFill>
                <a:latin typeface="Arial" pitchFamily="34" charset="0"/>
                <a:cs typeface="Arial" pitchFamily="34" charset="0"/>
              </a:rPr>
              <a:t> </a:t>
            </a:r>
            <a:r>
              <a:rPr lang="en-GB" sz="4000" b="1" dirty="0" err="1">
                <a:solidFill>
                  <a:schemeClr val="bg1"/>
                </a:solidFill>
                <a:latin typeface="Arial" pitchFamily="34" charset="0"/>
                <a:cs typeface="Arial" pitchFamily="34" charset="0"/>
              </a:rPr>
              <a:t>Gazetecilik</a:t>
            </a:r>
            <a:endParaRPr lang="en-GB" sz="4000" b="1" dirty="0">
              <a:solidFill>
                <a:schemeClr val="bg1"/>
              </a:solidFill>
              <a:latin typeface="Arial" pitchFamily="34" charset="0"/>
              <a:cs typeface="Arial" pitchFamily="34" charset="0"/>
            </a:endParaRPr>
          </a:p>
          <a:p>
            <a:pPr algn="ctr">
              <a:lnSpc>
                <a:spcPct val="150000"/>
              </a:lnSpc>
            </a:pPr>
            <a:endParaRPr lang="en-GB" sz="800" b="1" dirty="0">
              <a:solidFill>
                <a:schemeClr val="bg1"/>
              </a:solidFill>
              <a:latin typeface="Arial" pitchFamily="34" charset="0"/>
              <a:cs typeface="Arial" pitchFamily="34" charset="0"/>
            </a:endParaRPr>
          </a:p>
        </p:txBody>
      </p:sp>
      <p:pic>
        <p:nvPicPr>
          <p:cNvPr id="21" name="Picture 20">
            <a:extLst>
              <a:ext uri="{FF2B5EF4-FFF2-40B4-BE49-F238E27FC236}">
                <a16:creationId xmlns:a16="http://schemas.microsoft.com/office/drawing/2014/main" xmlns="" id="{2EC615FA-787E-4FFC-9CEB-2A6D8719FD17}"/>
              </a:ext>
            </a:extLst>
          </p:cNvPr>
          <p:cNvPicPr/>
          <p:nvPr/>
        </p:nvPicPr>
        <p:blipFill>
          <a:blip r:embed="rId2" cstate="print">
            <a:extLst>
              <a:ext uri="{28A0092B-C50C-407E-A947-70E740481C1C}">
                <a14:useLocalDpi xmlns:a14="http://schemas.microsoft.com/office/drawing/2010/main" val="0"/>
              </a:ext>
            </a:extLst>
          </a:blip>
          <a:srcRect t="645" b="645"/>
          <a:stretch/>
        </p:blipFill>
        <p:spPr>
          <a:xfrm>
            <a:off x="5951984" y="2204864"/>
            <a:ext cx="4644008" cy="4581128"/>
          </a:xfrm>
          <a:custGeom>
            <a:avLst/>
            <a:gdLst>
              <a:gd name="connsiteX0" fmla="*/ 0 w 6946900"/>
              <a:gd name="connsiteY0" fmla="*/ 0 h 6864350"/>
              <a:gd name="connsiteX1" fmla="*/ 6946900 w 6946900"/>
              <a:gd name="connsiteY1" fmla="*/ 0 h 6864350"/>
              <a:gd name="connsiteX2" fmla="*/ 6946900 w 6946900"/>
              <a:gd name="connsiteY2" fmla="*/ 6864350 h 6864350"/>
              <a:gd name="connsiteX3" fmla="*/ 714959 w 6946900"/>
              <a:gd name="connsiteY3" fmla="*/ 6864350 h 6864350"/>
              <a:gd name="connsiteX4" fmla="*/ 657308 w 6946900"/>
              <a:gd name="connsiteY4" fmla="*/ 6764929 h 6864350"/>
              <a:gd name="connsiteX5" fmla="*/ 718676 w 6946900"/>
              <a:gd name="connsiteY5" fmla="*/ 200364 h 6864350"/>
              <a:gd name="connsiteX6" fmla="*/ 824153 w 6946900"/>
              <a:gd name="connsiteY6" fmla="*/ 6350 h 6864350"/>
              <a:gd name="connsiteX7" fmla="*/ 0 w 6946900"/>
              <a:gd name="connsiteY7" fmla="*/ 6350 h 686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6900" h="6864350">
                <a:moveTo>
                  <a:pt x="0" y="0"/>
                </a:moveTo>
                <a:lnTo>
                  <a:pt x="6946900" y="0"/>
                </a:lnTo>
                <a:lnTo>
                  <a:pt x="6946900" y="6864350"/>
                </a:lnTo>
                <a:lnTo>
                  <a:pt x="714959" y="6864350"/>
                </a:lnTo>
                <a:lnTo>
                  <a:pt x="657308" y="6764929"/>
                </a:lnTo>
                <a:cubicBezTo>
                  <a:pt x="-17775" y="5511916"/>
                  <a:pt x="-325205" y="2245887"/>
                  <a:pt x="718676" y="200364"/>
                </a:cubicBezTo>
                <a:lnTo>
                  <a:pt x="824153" y="6350"/>
                </a:lnTo>
                <a:lnTo>
                  <a:pt x="0" y="6350"/>
                </a:lnTo>
                <a:close/>
              </a:path>
            </a:pathLst>
          </a:custGeom>
        </p:spPr>
      </p:pic>
      <p:sp>
        <p:nvSpPr>
          <p:cNvPr id="8" name="TextBox 7"/>
          <p:cNvSpPr txBox="1"/>
          <p:nvPr/>
        </p:nvSpPr>
        <p:spPr>
          <a:xfrm>
            <a:off x="372810" y="2204864"/>
            <a:ext cx="5298941" cy="3694409"/>
          </a:xfrm>
          <a:prstGeom prst="rect">
            <a:avLst/>
          </a:prstGeom>
          <a:noFill/>
        </p:spPr>
        <p:txBody>
          <a:bodyPr wrap="square" rtlCol="0">
            <a:spAutoFit/>
          </a:bodyPr>
          <a:lstStyle/>
          <a:p>
            <a:pPr>
              <a:lnSpc>
                <a:spcPct val="150000"/>
              </a:lnSpc>
              <a:buFont typeface="Arial" pitchFamily="34" charset="0"/>
              <a:buChar char="•"/>
            </a:pPr>
            <a:r>
              <a:rPr lang="en-US" sz="3200" dirty="0">
                <a:latin typeface="Arial" pitchFamily="34" charset="0"/>
                <a:cs typeface="Arial" pitchFamily="34" charset="0"/>
              </a:rPr>
              <a:t> </a:t>
            </a:r>
            <a:r>
              <a:rPr lang="en-US" sz="3200" dirty="0" err="1">
                <a:latin typeface="Arial" pitchFamily="34" charset="0"/>
                <a:cs typeface="Arial" pitchFamily="34" charset="0"/>
              </a:rPr>
              <a:t>İzleyiciye</a:t>
            </a:r>
            <a:r>
              <a:rPr lang="en-US" sz="3200" dirty="0">
                <a:latin typeface="Arial" pitchFamily="34" charset="0"/>
                <a:cs typeface="Arial" pitchFamily="34" charset="0"/>
              </a:rPr>
              <a:t> </a:t>
            </a:r>
            <a:r>
              <a:rPr lang="en-US" sz="3200" dirty="0" err="1">
                <a:latin typeface="Arial" pitchFamily="34" charset="0"/>
                <a:cs typeface="Arial" pitchFamily="34" charset="0"/>
              </a:rPr>
              <a:t>gerçeğin</a:t>
            </a:r>
            <a:r>
              <a:rPr lang="en-US" sz="3200" dirty="0">
                <a:latin typeface="Arial" pitchFamily="34" charset="0"/>
                <a:cs typeface="Arial" pitchFamily="34" charset="0"/>
              </a:rPr>
              <a:t> </a:t>
            </a:r>
            <a:r>
              <a:rPr lang="en-US" sz="3200" dirty="0" err="1">
                <a:latin typeface="Arial" pitchFamily="34" charset="0"/>
                <a:cs typeface="Arial" pitchFamily="34" charset="0"/>
              </a:rPr>
              <a:t>tüm</a:t>
            </a:r>
            <a:r>
              <a:rPr lang="en-US" sz="3200" dirty="0">
                <a:latin typeface="Arial" pitchFamily="34" charset="0"/>
                <a:cs typeface="Arial" pitchFamily="34" charset="0"/>
              </a:rPr>
              <a:t> </a:t>
            </a:r>
          </a:p>
          <a:p>
            <a:pPr>
              <a:lnSpc>
                <a:spcPct val="150000"/>
              </a:lnSpc>
            </a:pPr>
            <a:r>
              <a:rPr lang="en-US" sz="3200" dirty="0">
                <a:latin typeface="Arial" pitchFamily="34" charset="0"/>
                <a:cs typeface="Arial" pitchFamily="34" charset="0"/>
              </a:rPr>
              <a:t>   </a:t>
            </a:r>
            <a:r>
              <a:rPr lang="en-US" sz="3200" dirty="0" err="1">
                <a:latin typeface="Arial" pitchFamily="34" charset="0"/>
                <a:cs typeface="Arial" pitchFamily="34" charset="0"/>
              </a:rPr>
              <a:t>resmini</a:t>
            </a:r>
            <a:r>
              <a:rPr lang="en-US" sz="3200" dirty="0">
                <a:latin typeface="Arial" pitchFamily="34" charset="0"/>
                <a:cs typeface="Arial" pitchFamily="34" charset="0"/>
              </a:rPr>
              <a:t> </a:t>
            </a:r>
            <a:r>
              <a:rPr lang="en-US" sz="3200" dirty="0" err="1">
                <a:latin typeface="Arial" pitchFamily="34" charset="0"/>
                <a:cs typeface="Arial" pitchFamily="34" charset="0"/>
              </a:rPr>
              <a:t>aktarmalı</a:t>
            </a:r>
            <a:endParaRPr lang="en-US" sz="3200" dirty="0">
              <a:latin typeface="Arial" pitchFamily="34" charset="0"/>
              <a:cs typeface="Arial" pitchFamily="34" charset="0"/>
            </a:endParaRPr>
          </a:p>
          <a:p>
            <a:pPr>
              <a:lnSpc>
                <a:spcPct val="150000"/>
              </a:lnSpc>
              <a:buFont typeface="Arial" pitchFamily="34" charset="0"/>
              <a:buChar char="•"/>
            </a:pPr>
            <a:r>
              <a:rPr lang="en-US" sz="3200" dirty="0" err="1">
                <a:latin typeface="Arial" pitchFamily="34" charset="0"/>
                <a:cs typeface="Arial" pitchFamily="34" charset="0"/>
              </a:rPr>
              <a:t>Olumlu</a:t>
            </a:r>
            <a:r>
              <a:rPr lang="en-US" sz="3200" dirty="0">
                <a:latin typeface="Arial" pitchFamily="34" charset="0"/>
                <a:cs typeface="Arial" pitchFamily="34" charset="0"/>
              </a:rPr>
              <a:t> </a:t>
            </a:r>
            <a:r>
              <a:rPr lang="en-US" sz="3200" dirty="0" err="1">
                <a:latin typeface="Arial" pitchFamily="34" charset="0"/>
                <a:cs typeface="Arial" pitchFamily="34" charset="0"/>
              </a:rPr>
              <a:t>bir</a:t>
            </a:r>
            <a:r>
              <a:rPr lang="en-US" sz="3200" dirty="0">
                <a:latin typeface="Arial" pitchFamily="34" charset="0"/>
                <a:cs typeface="Arial" pitchFamily="34" charset="0"/>
              </a:rPr>
              <a:t> </a:t>
            </a:r>
            <a:r>
              <a:rPr lang="en-US" sz="3200" dirty="0" err="1">
                <a:latin typeface="Arial" pitchFamily="34" charset="0"/>
                <a:cs typeface="Arial" pitchFamily="34" charset="0"/>
              </a:rPr>
              <a:t>yaklaşım</a:t>
            </a:r>
            <a:endParaRPr lang="tr-TR" sz="3200" dirty="0">
              <a:latin typeface="Arial" pitchFamily="34" charset="0"/>
              <a:cs typeface="Arial" pitchFamily="34" charset="0"/>
            </a:endParaRPr>
          </a:p>
          <a:p>
            <a:pPr>
              <a:lnSpc>
                <a:spcPct val="150000"/>
              </a:lnSpc>
              <a:buFont typeface="Arial" pitchFamily="34" charset="0"/>
              <a:buChar char="•"/>
            </a:pPr>
            <a:r>
              <a:rPr lang="en-US" sz="3200" dirty="0">
                <a:latin typeface="Arial" pitchFamily="34" charset="0"/>
                <a:cs typeface="Arial" pitchFamily="34" charset="0"/>
              </a:rPr>
              <a:t>Haber </a:t>
            </a:r>
            <a:r>
              <a:rPr lang="en-US" sz="3200" dirty="0" err="1">
                <a:latin typeface="Arial" pitchFamily="34" charset="0"/>
                <a:cs typeface="Arial" pitchFamily="34" charset="0"/>
              </a:rPr>
              <a:t>mutlaka</a:t>
            </a:r>
            <a:r>
              <a:rPr lang="en-US" sz="3200" dirty="0">
                <a:latin typeface="Arial" pitchFamily="34" charset="0"/>
                <a:cs typeface="Arial" pitchFamily="34" charset="0"/>
              </a:rPr>
              <a:t> </a:t>
            </a:r>
            <a:r>
              <a:rPr lang="en-US" sz="3200" dirty="0" err="1">
                <a:latin typeface="Arial" pitchFamily="34" charset="0"/>
                <a:cs typeface="Arial" pitchFamily="34" charset="0"/>
              </a:rPr>
              <a:t>bir</a:t>
            </a:r>
            <a:r>
              <a:rPr lang="en-US" sz="3200" dirty="0">
                <a:latin typeface="Arial" pitchFamily="34" charset="0"/>
                <a:cs typeface="Arial" pitchFamily="34" charset="0"/>
              </a:rPr>
              <a:t> </a:t>
            </a:r>
            <a:r>
              <a:rPr lang="en-US" sz="3200" dirty="0" err="1">
                <a:latin typeface="Arial" pitchFamily="34" charset="0"/>
                <a:cs typeface="Arial" pitchFamily="34" charset="0"/>
              </a:rPr>
              <a:t>çözüm</a:t>
            </a:r>
            <a:r>
              <a:rPr lang="en-US" sz="3200" dirty="0">
                <a:latin typeface="Arial" pitchFamily="34" charset="0"/>
                <a:cs typeface="Arial" pitchFamily="34" charset="0"/>
              </a:rPr>
              <a:t> </a:t>
            </a:r>
          </a:p>
          <a:p>
            <a:pPr>
              <a:lnSpc>
                <a:spcPct val="150000"/>
              </a:lnSpc>
            </a:pPr>
            <a:r>
              <a:rPr lang="en-US" sz="3200" dirty="0">
                <a:latin typeface="Arial" pitchFamily="34" charset="0"/>
                <a:cs typeface="Arial" pitchFamily="34" charset="0"/>
              </a:rPr>
              <a:t>   </a:t>
            </a:r>
            <a:r>
              <a:rPr lang="en-US" sz="3200" dirty="0" err="1">
                <a:latin typeface="Arial" pitchFamily="34" charset="0"/>
                <a:cs typeface="Arial" pitchFamily="34" charset="0"/>
              </a:rPr>
              <a:t>içermeli</a:t>
            </a:r>
            <a:r>
              <a:rPr lang="tr-TR" sz="3200" dirty="0">
                <a:latin typeface="Arial" pitchFamily="34" charset="0"/>
                <a:cs typeface="Arial" pitchFamily="34" charset="0"/>
              </a:rPr>
              <a:t>.</a:t>
            </a:r>
            <a:endParaRPr lang="en-US" sz="3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4777" y="1700807"/>
            <a:ext cx="11504141" cy="4786489"/>
          </a:xfrm>
        </p:spPr>
        <p:txBody>
          <a:bodyPr>
            <a:noAutofit/>
          </a:bodyPr>
          <a:lstStyle/>
          <a:p>
            <a:r>
              <a:rPr lang="en-US" sz="2800" b="1" dirty="0" err="1">
                <a:latin typeface="Arial" pitchFamily="34" charset="0"/>
                <a:cs typeface="Arial" pitchFamily="34" charset="0"/>
              </a:rPr>
              <a:t>Yerel</a:t>
            </a:r>
            <a:r>
              <a:rPr lang="en-US" sz="2800" b="1" dirty="0">
                <a:latin typeface="Arial" pitchFamily="34" charset="0"/>
                <a:cs typeface="Arial" pitchFamily="34" charset="0"/>
              </a:rPr>
              <a:t> </a:t>
            </a:r>
            <a:r>
              <a:rPr lang="en-US" sz="2800" b="1" dirty="0" err="1">
                <a:latin typeface="Arial" pitchFamily="34" charset="0"/>
                <a:cs typeface="Arial" pitchFamily="34" charset="0"/>
              </a:rPr>
              <a:t>bir</a:t>
            </a:r>
            <a:r>
              <a:rPr lang="en-US" sz="2800" b="1" dirty="0">
                <a:latin typeface="Arial" pitchFamily="34" charset="0"/>
                <a:cs typeface="Arial" pitchFamily="34" charset="0"/>
              </a:rPr>
              <a:t> </a:t>
            </a:r>
            <a:r>
              <a:rPr lang="en-US" sz="2800" b="1" dirty="0" err="1">
                <a:latin typeface="Arial" pitchFamily="34" charset="0"/>
                <a:cs typeface="Arial" pitchFamily="34" charset="0"/>
              </a:rPr>
              <a:t>çevre</a:t>
            </a:r>
            <a:r>
              <a:rPr lang="en-US" sz="2800" b="1" dirty="0">
                <a:latin typeface="Arial" pitchFamily="34" charset="0"/>
                <a:cs typeface="Arial" pitchFamily="34" charset="0"/>
              </a:rPr>
              <a:t> </a:t>
            </a:r>
            <a:r>
              <a:rPr lang="en-US" sz="2800" b="1" dirty="0" err="1">
                <a:latin typeface="Arial" pitchFamily="34" charset="0"/>
                <a:cs typeface="Arial" pitchFamily="34" charset="0"/>
              </a:rPr>
              <a:t>konusunu</a:t>
            </a:r>
            <a:r>
              <a:rPr lang="en-US" sz="2800" b="1" dirty="0">
                <a:latin typeface="Arial" pitchFamily="34" charset="0"/>
                <a:cs typeface="Arial" pitchFamily="34" charset="0"/>
              </a:rPr>
              <a:t> </a:t>
            </a:r>
            <a:r>
              <a:rPr lang="en-US" sz="2800" b="1" dirty="0" err="1">
                <a:latin typeface="Arial" pitchFamily="34" charset="0"/>
                <a:cs typeface="Arial" pitchFamily="34" charset="0"/>
              </a:rPr>
              <a:t>belirleyip</a:t>
            </a:r>
            <a:r>
              <a:rPr lang="en-US" sz="2800" b="1" dirty="0">
                <a:latin typeface="Arial" pitchFamily="34" charset="0"/>
                <a:cs typeface="Arial" pitchFamily="34" charset="0"/>
              </a:rPr>
              <a:t> </a:t>
            </a:r>
            <a:r>
              <a:rPr lang="en-US" sz="2800" b="1" dirty="0" err="1">
                <a:latin typeface="Arial" pitchFamily="34" charset="0"/>
                <a:cs typeface="Arial" pitchFamily="34" charset="0"/>
              </a:rPr>
              <a:t>tanımlayın</a:t>
            </a:r>
            <a:r>
              <a:rPr lang="en-US" sz="2800" b="1" dirty="0">
                <a:latin typeface="Arial" pitchFamily="34" charset="0"/>
                <a:cs typeface="Arial" pitchFamily="34" charset="0"/>
              </a:rPr>
              <a:t/>
            </a:r>
            <a:br>
              <a:rPr lang="en-US" sz="2800" b="1" dirty="0">
                <a:latin typeface="Arial" pitchFamily="34" charset="0"/>
                <a:cs typeface="Arial" pitchFamily="34" charset="0"/>
              </a:rPr>
            </a:br>
            <a:r>
              <a:rPr lang="en-US" sz="2800" b="1" dirty="0" err="1">
                <a:latin typeface="Arial" pitchFamily="34" charset="0"/>
                <a:cs typeface="Arial" pitchFamily="34" charset="0"/>
              </a:rPr>
              <a:t>İlgili</a:t>
            </a:r>
            <a:r>
              <a:rPr lang="en-US" sz="2800" b="1" dirty="0">
                <a:latin typeface="Arial" pitchFamily="34" charset="0"/>
                <a:cs typeface="Arial" pitchFamily="34" charset="0"/>
              </a:rPr>
              <a:t> </a:t>
            </a:r>
            <a:r>
              <a:rPr lang="en-US" sz="2800" b="1" dirty="0" err="1">
                <a:latin typeface="Arial" pitchFamily="34" charset="0"/>
                <a:cs typeface="Arial" pitchFamily="34" charset="0"/>
              </a:rPr>
              <a:t>kişi</a:t>
            </a:r>
            <a:r>
              <a:rPr lang="en-US" sz="2800" b="1" dirty="0">
                <a:latin typeface="Arial" pitchFamily="34" charset="0"/>
                <a:cs typeface="Arial" pitchFamily="34" charset="0"/>
              </a:rPr>
              <a:t> ve </a:t>
            </a:r>
            <a:r>
              <a:rPr lang="en-US" sz="2800" b="1" dirty="0" err="1">
                <a:latin typeface="Arial" pitchFamily="34" charset="0"/>
                <a:cs typeface="Arial" pitchFamily="34" charset="0"/>
              </a:rPr>
              <a:t>grupları</a:t>
            </a:r>
            <a:r>
              <a:rPr lang="en-US" sz="2800" b="1" dirty="0">
                <a:latin typeface="Arial" pitchFamily="34" charset="0"/>
                <a:cs typeface="Arial" pitchFamily="34" charset="0"/>
              </a:rPr>
              <a:t> </a:t>
            </a:r>
            <a:r>
              <a:rPr lang="en-US" sz="2800" b="1" dirty="0" err="1">
                <a:latin typeface="Arial" pitchFamily="34" charset="0"/>
                <a:cs typeface="Arial" pitchFamily="34" charset="0"/>
              </a:rPr>
              <a:t>bulup</a:t>
            </a:r>
            <a:r>
              <a:rPr lang="en-US" sz="2800" b="1" dirty="0">
                <a:latin typeface="Arial" pitchFamily="34" charset="0"/>
                <a:cs typeface="Arial" pitchFamily="34" charset="0"/>
              </a:rPr>
              <a:t>, </a:t>
            </a:r>
            <a:r>
              <a:rPr lang="en-US" sz="2800" b="1" dirty="0" err="1">
                <a:latin typeface="Arial" pitchFamily="34" charset="0"/>
                <a:cs typeface="Arial" pitchFamily="34" charset="0"/>
              </a:rPr>
              <a:t>onların</a:t>
            </a:r>
            <a:r>
              <a:rPr lang="en-US" sz="2800" b="1" dirty="0">
                <a:latin typeface="Arial" pitchFamily="34" charset="0"/>
                <a:cs typeface="Arial" pitchFamily="34" charset="0"/>
              </a:rPr>
              <a:t> </a:t>
            </a:r>
            <a:r>
              <a:rPr lang="en-US" sz="2800" b="1" dirty="0" err="1">
                <a:latin typeface="Arial" pitchFamily="34" charset="0"/>
                <a:cs typeface="Arial" pitchFamily="34" charset="0"/>
              </a:rPr>
              <a:t>konu</a:t>
            </a:r>
            <a:r>
              <a:rPr lang="en-US" sz="2800" b="1" dirty="0">
                <a:latin typeface="Arial" pitchFamily="34" charset="0"/>
                <a:cs typeface="Arial" pitchFamily="34" charset="0"/>
              </a:rPr>
              <a:t> </a:t>
            </a:r>
            <a:r>
              <a:rPr lang="en-US" sz="2800" b="1" dirty="0" err="1">
                <a:latin typeface="Arial" pitchFamily="34" charset="0"/>
                <a:cs typeface="Arial" pitchFamily="34" charset="0"/>
              </a:rPr>
              <a:t>hakkındaki</a:t>
            </a:r>
            <a:r>
              <a:rPr lang="en-US" sz="2800" b="1" dirty="0">
                <a:latin typeface="Arial" pitchFamily="34" charset="0"/>
                <a:cs typeface="Arial" pitchFamily="34" charset="0"/>
              </a:rPr>
              <a:t> </a:t>
            </a:r>
            <a:r>
              <a:rPr lang="en-US" sz="2800" b="1" dirty="0" err="1">
                <a:latin typeface="Arial" pitchFamily="34" charset="0"/>
                <a:cs typeface="Arial" pitchFamily="34" charset="0"/>
              </a:rPr>
              <a:t>farklı</a:t>
            </a:r>
            <a:r>
              <a:rPr lang="en-US" sz="2800" b="1" dirty="0">
                <a:latin typeface="Arial" pitchFamily="34" charset="0"/>
                <a:cs typeface="Arial" pitchFamily="34" charset="0"/>
              </a:rPr>
              <a:t> </a:t>
            </a:r>
            <a:r>
              <a:rPr lang="en-US" sz="2800" b="1" dirty="0" err="1">
                <a:latin typeface="Arial" pitchFamily="34" charset="0"/>
                <a:cs typeface="Arial" pitchFamily="34" charset="0"/>
              </a:rPr>
              <a:t>bakış</a:t>
            </a:r>
            <a:r>
              <a:rPr lang="en-US" sz="2800" b="1" dirty="0">
                <a:latin typeface="Arial" pitchFamily="34" charset="0"/>
                <a:cs typeface="Arial" pitchFamily="34" charset="0"/>
              </a:rPr>
              <a:t> </a:t>
            </a:r>
            <a:r>
              <a:rPr lang="en-US" sz="2800" b="1" dirty="0" err="1">
                <a:latin typeface="Arial" pitchFamily="34" charset="0"/>
                <a:cs typeface="Arial" pitchFamily="34" charset="0"/>
              </a:rPr>
              <a:t>açılarının</a:t>
            </a:r>
            <a:r>
              <a:rPr lang="en-US" sz="2800" b="1" dirty="0">
                <a:latin typeface="Arial" pitchFamily="34" charset="0"/>
                <a:cs typeface="Arial" pitchFamily="34" charset="0"/>
              </a:rPr>
              <a:t> ne </a:t>
            </a:r>
            <a:r>
              <a:rPr lang="en-US" sz="2800" b="1" dirty="0" err="1">
                <a:latin typeface="Arial" pitchFamily="34" charset="0"/>
                <a:cs typeface="Arial" pitchFamily="34" charset="0"/>
              </a:rPr>
              <a:t>olduğunu</a:t>
            </a:r>
            <a:r>
              <a:rPr lang="en-US" sz="2800" b="1" dirty="0">
                <a:latin typeface="Arial" pitchFamily="34" charset="0"/>
                <a:cs typeface="Arial" pitchFamily="34" charset="0"/>
              </a:rPr>
              <a:t> </a:t>
            </a:r>
            <a:r>
              <a:rPr lang="en-US" sz="2800" b="1" dirty="0" err="1">
                <a:latin typeface="Arial" pitchFamily="34" charset="0"/>
                <a:cs typeface="Arial" pitchFamily="34" charset="0"/>
              </a:rPr>
              <a:t>belirleyin</a:t>
            </a:r>
            <a:r>
              <a:rPr lang="tr-TR" sz="2800" b="1" dirty="0">
                <a:latin typeface="Arial" pitchFamily="34" charset="0"/>
                <a:cs typeface="Arial" pitchFamily="34" charset="0"/>
              </a:rPr>
              <a:t>.</a:t>
            </a:r>
            <a:br>
              <a:rPr lang="tr-TR" sz="2800" b="1" dirty="0">
                <a:latin typeface="Arial" pitchFamily="34" charset="0"/>
                <a:cs typeface="Arial" pitchFamily="34" charset="0"/>
              </a:rPr>
            </a:br>
            <a:r>
              <a:rPr lang="tr-TR" sz="2800" b="1" dirty="0">
                <a:latin typeface="Arial" pitchFamily="34" charset="0"/>
                <a:cs typeface="Arial" pitchFamily="34" charset="0"/>
              </a:rPr>
              <a:t/>
            </a:r>
            <a:br>
              <a:rPr lang="tr-TR" sz="2800" b="1" dirty="0">
                <a:latin typeface="Arial" pitchFamily="34" charset="0"/>
                <a:cs typeface="Arial" pitchFamily="34" charset="0"/>
              </a:rPr>
            </a:br>
            <a:r>
              <a:rPr lang="tr-TR" sz="2800" b="1" dirty="0">
                <a:latin typeface="Arial" pitchFamily="34" charset="0"/>
                <a:cs typeface="Arial" pitchFamily="34" charset="0"/>
              </a:rPr>
              <a:t>B</a:t>
            </a:r>
            <a:r>
              <a:rPr lang="en-US" sz="2800" b="1" dirty="0" err="1">
                <a:latin typeface="Arial" pitchFamily="34" charset="0"/>
                <a:cs typeface="Arial" pitchFamily="34" charset="0"/>
              </a:rPr>
              <a:t>irinci</a:t>
            </a:r>
            <a:r>
              <a:rPr lang="en-US" sz="2800" b="1" dirty="0">
                <a:latin typeface="Arial" pitchFamily="34" charset="0"/>
                <a:cs typeface="Arial" pitchFamily="34" charset="0"/>
              </a:rPr>
              <a:t> el </a:t>
            </a:r>
            <a:r>
              <a:rPr lang="en-US" sz="2800" b="1" dirty="0" err="1">
                <a:latin typeface="Arial" pitchFamily="34" charset="0"/>
                <a:cs typeface="Arial" pitchFamily="34" charset="0"/>
              </a:rPr>
              <a:t>bilgiye</a:t>
            </a:r>
            <a:r>
              <a:rPr lang="en-US" sz="2800" b="1" dirty="0">
                <a:latin typeface="Arial" pitchFamily="34" charset="0"/>
                <a:cs typeface="Arial" pitchFamily="34" charset="0"/>
              </a:rPr>
              <a:t> </a:t>
            </a:r>
            <a:r>
              <a:rPr lang="en-US" sz="2800" b="1" dirty="0" err="1">
                <a:latin typeface="Arial" pitchFamily="34" charset="0"/>
                <a:cs typeface="Arial" pitchFamily="34" charset="0"/>
              </a:rPr>
              <a:t>ulaşmak</a:t>
            </a:r>
            <a:r>
              <a:rPr lang="en-US" sz="2800" b="1" dirty="0">
                <a:latin typeface="Arial" pitchFamily="34" charset="0"/>
                <a:cs typeface="Arial" pitchFamily="34" charset="0"/>
              </a:rPr>
              <a:t> </a:t>
            </a:r>
            <a:r>
              <a:rPr lang="en-US" sz="2800" b="1" dirty="0" err="1">
                <a:latin typeface="Arial" pitchFamily="34" charset="0"/>
                <a:cs typeface="Arial" pitchFamily="34" charset="0"/>
              </a:rPr>
              <a:t>için</a:t>
            </a:r>
            <a:r>
              <a:rPr lang="en-US" sz="2800" b="1" dirty="0">
                <a:latin typeface="Arial" pitchFamily="34" charset="0"/>
                <a:cs typeface="Arial" pitchFamily="34" charset="0"/>
              </a:rPr>
              <a:t>, </a:t>
            </a:r>
            <a:r>
              <a:rPr lang="en-US" sz="2800" b="1" dirty="0" err="1">
                <a:latin typeface="Arial" pitchFamily="34" charset="0"/>
                <a:cs typeface="Arial" pitchFamily="34" charset="0"/>
              </a:rPr>
              <a:t>insanlarla</a:t>
            </a:r>
            <a:r>
              <a:rPr lang="en-US" sz="2800" b="1" dirty="0">
                <a:latin typeface="Arial" pitchFamily="34" charset="0"/>
                <a:cs typeface="Arial" pitchFamily="34" charset="0"/>
              </a:rPr>
              <a:t> </a:t>
            </a:r>
            <a:r>
              <a:rPr lang="en-US" sz="2800" b="1" dirty="0" err="1">
                <a:latin typeface="Arial" pitchFamily="34" charset="0"/>
                <a:cs typeface="Arial" pitchFamily="34" charset="0"/>
              </a:rPr>
              <a:t>görüş</a:t>
            </a:r>
            <a:r>
              <a:rPr lang="en-US" sz="2800" b="1" dirty="0">
                <a:latin typeface="Arial" pitchFamily="34" charset="0"/>
                <a:cs typeface="Arial" pitchFamily="34" charset="0"/>
              </a:rPr>
              <a:t> ve</a:t>
            </a:r>
            <a:r>
              <a:rPr lang="tr-TR" sz="2800" b="1" dirty="0">
                <a:latin typeface="Arial" pitchFamily="34" charset="0"/>
                <a:cs typeface="Arial" pitchFamily="34" charset="0"/>
              </a:rPr>
              <a:t> </a:t>
            </a:r>
            <a:r>
              <a:rPr lang="en-US" sz="2800" b="1" dirty="0" err="1">
                <a:latin typeface="Arial" pitchFamily="34" charset="0"/>
                <a:cs typeface="Arial" pitchFamily="34" charset="0"/>
              </a:rPr>
              <a:t>gerekiyorsa</a:t>
            </a:r>
            <a:r>
              <a:rPr lang="en-US" sz="2800" b="1" dirty="0">
                <a:latin typeface="Arial" pitchFamily="34" charset="0"/>
                <a:cs typeface="Arial" pitchFamily="34" charset="0"/>
              </a:rPr>
              <a:t> </a:t>
            </a:r>
            <a:r>
              <a:rPr lang="en-US" sz="2800" b="1" dirty="0" err="1">
                <a:latin typeface="Arial" pitchFamily="34" charset="0"/>
                <a:cs typeface="Arial" pitchFamily="34" charset="0"/>
              </a:rPr>
              <a:t>anket</a:t>
            </a:r>
            <a:r>
              <a:rPr lang="en-US" sz="2800" b="1" dirty="0">
                <a:latin typeface="Arial" pitchFamily="34" charset="0"/>
                <a:cs typeface="Arial" pitchFamily="34" charset="0"/>
              </a:rPr>
              <a:t> </a:t>
            </a:r>
            <a:r>
              <a:rPr lang="en-US" sz="2800" b="1" dirty="0" err="1">
                <a:latin typeface="Arial" pitchFamily="34" charset="0"/>
                <a:cs typeface="Arial" pitchFamily="34" charset="0"/>
              </a:rPr>
              <a:t>çalışması</a:t>
            </a:r>
            <a:r>
              <a:rPr lang="en-US" sz="2800" b="1" dirty="0">
                <a:latin typeface="Arial" pitchFamily="34" charset="0"/>
                <a:cs typeface="Arial" pitchFamily="34" charset="0"/>
              </a:rPr>
              <a:t> </a:t>
            </a:r>
            <a:r>
              <a:rPr lang="en-US" sz="2800" b="1" dirty="0" err="1">
                <a:latin typeface="Arial" pitchFamily="34" charset="0"/>
                <a:cs typeface="Arial" pitchFamily="34" charset="0"/>
              </a:rPr>
              <a:t>yapın</a:t>
            </a:r>
            <a:r>
              <a:rPr lang="tr-TR" sz="2800" b="1" dirty="0">
                <a:latin typeface="Arial" pitchFamily="34" charset="0"/>
                <a:cs typeface="Arial" pitchFamily="34" charset="0"/>
              </a:rPr>
              <a:t>.</a:t>
            </a:r>
            <a:br>
              <a:rPr lang="tr-TR" sz="2800" b="1" dirty="0">
                <a:latin typeface="Arial" pitchFamily="34" charset="0"/>
                <a:cs typeface="Arial" pitchFamily="34" charset="0"/>
              </a:rPr>
            </a:br>
            <a:r>
              <a:rPr lang="en-US" sz="2800" b="1" dirty="0">
                <a:latin typeface="Arial" pitchFamily="34" charset="0"/>
                <a:cs typeface="Arial" pitchFamily="34" charset="0"/>
              </a:rPr>
              <a:t/>
            </a:r>
            <a:br>
              <a:rPr lang="en-US" sz="2800" b="1" dirty="0">
                <a:latin typeface="Arial" pitchFamily="34" charset="0"/>
                <a:cs typeface="Arial" pitchFamily="34" charset="0"/>
              </a:rPr>
            </a:br>
            <a:r>
              <a:rPr lang="en-US" sz="2800" b="1" dirty="0" err="1">
                <a:latin typeface="Arial" pitchFamily="34" charset="0"/>
                <a:cs typeface="Arial" pitchFamily="34" charset="0"/>
              </a:rPr>
              <a:t>Konuyu</a:t>
            </a:r>
            <a:r>
              <a:rPr lang="en-US" sz="2800" b="1" dirty="0">
                <a:latin typeface="Arial" pitchFamily="34" charset="0"/>
                <a:cs typeface="Arial" pitchFamily="34" charset="0"/>
              </a:rPr>
              <a:t>, </a:t>
            </a:r>
            <a:r>
              <a:rPr lang="en-US" sz="2800" b="1" dirty="0" err="1">
                <a:latin typeface="Arial" pitchFamily="34" charset="0"/>
                <a:cs typeface="Arial" pitchFamily="34" charset="0"/>
              </a:rPr>
              <a:t>tarihsel</a:t>
            </a:r>
            <a:r>
              <a:rPr lang="en-US" sz="2800" b="1" dirty="0">
                <a:latin typeface="Arial" pitchFamily="34" charset="0"/>
                <a:cs typeface="Arial" pitchFamily="34" charset="0"/>
              </a:rPr>
              <a:t>, </a:t>
            </a:r>
            <a:r>
              <a:rPr lang="en-US" sz="2800" b="1" dirty="0" err="1">
                <a:latin typeface="Arial" pitchFamily="34" charset="0"/>
                <a:cs typeface="Arial" pitchFamily="34" charset="0"/>
              </a:rPr>
              <a:t>ekonomik</a:t>
            </a:r>
            <a:r>
              <a:rPr lang="en-US" sz="2800" b="1" dirty="0">
                <a:latin typeface="Arial" pitchFamily="34" charset="0"/>
                <a:cs typeface="Arial" pitchFamily="34" charset="0"/>
              </a:rPr>
              <a:t>, </a:t>
            </a:r>
            <a:r>
              <a:rPr lang="en-US" sz="2800" b="1" dirty="0" err="1">
                <a:latin typeface="Arial" pitchFamily="34" charset="0"/>
                <a:cs typeface="Arial" pitchFamily="34" charset="0"/>
              </a:rPr>
              <a:t>sosyal</a:t>
            </a:r>
            <a:r>
              <a:rPr lang="en-US" sz="2800" b="1" dirty="0">
                <a:latin typeface="Arial" pitchFamily="34" charset="0"/>
                <a:cs typeface="Arial" pitchFamily="34" charset="0"/>
              </a:rPr>
              <a:t> ve </a:t>
            </a:r>
            <a:r>
              <a:rPr lang="en-US" sz="2800" b="1" dirty="0" err="1">
                <a:latin typeface="Arial" pitchFamily="34" charset="0"/>
                <a:cs typeface="Arial" pitchFamily="34" charset="0"/>
              </a:rPr>
              <a:t>politik</a:t>
            </a:r>
            <a:r>
              <a:rPr lang="en-US" sz="2800" b="1" dirty="0">
                <a:latin typeface="Arial" pitchFamily="34" charset="0"/>
                <a:cs typeface="Arial" pitchFamily="34" charset="0"/>
              </a:rPr>
              <a:t> </a:t>
            </a:r>
            <a:r>
              <a:rPr lang="en-US" sz="2800" b="1" dirty="0" err="1">
                <a:latin typeface="Arial" pitchFamily="34" charset="0"/>
                <a:cs typeface="Arial" pitchFamily="34" charset="0"/>
              </a:rPr>
              <a:t>ilişkisini</a:t>
            </a:r>
            <a:r>
              <a:rPr lang="en-US" sz="2800" b="1" dirty="0">
                <a:latin typeface="Arial" pitchFamily="34" charset="0"/>
                <a:cs typeface="Arial" pitchFamily="34" charset="0"/>
              </a:rPr>
              <a:t> ve </a:t>
            </a:r>
            <a:br>
              <a:rPr lang="en-US" sz="2800" b="1" dirty="0">
                <a:latin typeface="Arial" pitchFamily="34" charset="0"/>
                <a:cs typeface="Arial" pitchFamily="34" charset="0"/>
              </a:rPr>
            </a:br>
            <a:r>
              <a:rPr lang="en-US" sz="2800" b="1" dirty="0" err="1">
                <a:latin typeface="Arial" pitchFamily="34" charset="0"/>
                <a:cs typeface="Arial" pitchFamily="34" charset="0"/>
              </a:rPr>
              <a:t>olası</a:t>
            </a:r>
            <a:r>
              <a:rPr lang="en-US" sz="2800" b="1" dirty="0">
                <a:latin typeface="Arial" pitchFamily="34" charset="0"/>
                <a:cs typeface="Arial" pitchFamily="34" charset="0"/>
              </a:rPr>
              <a:t> </a:t>
            </a:r>
            <a:r>
              <a:rPr lang="en-US" sz="2800" b="1" dirty="0" err="1">
                <a:latin typeface="Arial" pitchFamily="34" charset="0"/>
                <a:cs typeface="Arial" pitchFamily="34" charset="0"/>
              </a:rPr>
              <a:t>sonuçlarını</a:t>
            </a:r>
            <a:r>
              <a:rPr lang="en-US" sz="2800" b="1" dirty="0">
                <a:latin typeface="Arial" pitchFamily="34" charset="0"/>
                <a:cs typeface="Arial" pitchFamily="34" charset="0"/>
              </a:rPr>
              <a:t> </a:t>
            </a:r>
            <a:r>
              <a:rPr lang="en-US" sz="2800" b="1" dirty="0" err="1">
                <a:latin typeface="Arial" pitchFamily="34" charset="0"/>
                <a:cs typeface="Arial" pitchFamily="34" charset="0"/>
              </a:rPr>
              <a:t>ortaya</a:t>
            </a:r>
            <a:r>
              <a:rPr lang="en-US" sz="2800" b="1" dirty="0">
                <a:latin typeface="Arial" pitchFamily="34" charset="0"/>
                <a:cs typeface="Arial" pitchFamily="34" charset="0"/>
              </a:rPr>
              <a:t> </a:t>
            </a:r>
            <a:r>
              <a:rPr lang="en-US" sz="2800" b="1" dirty="0" err="1">
                <a:latin typeface="Arial" pitchFamily="34" charset="0"/>
                <a:cs typeface="Arial" pitchFamily="34" charset="0"/>
              </a:rPr>
              <a:t>çıkaracak</a:t>
            </a:r>
            <a:r>
              <a:rPr lang="en-US" sz="2800" b="1" dirty="0">
                <a:latin typeface="Arial" pitchFamily="34" charset="0"/>
                <a:cs typeface="Arial" pitchFamily="34" charset="0"/>
              </a:rPr>
              <a:t> </a:t>
            </a:r>
            <a:r>
              <a:rPr lang="en-US" sz="2800" b="1" dirty="0" err="1">
                <a:latin typeface="Arial" pitchFamily="34" charset="0"/>
                <a:cs typeface="Arial" pitchFamily="34" charset="0"/>
              </a:rPr>
              <a:t>şekilde</a:t>
            </a:r>
            <a:r>
              <a:rPr lang="en-US" sz="2800" b="1" dirty="0">
                <a:latin typeface="Arial" pitchFamily="34" charset="0"/>
                <a:cs typeface="Arial" pitchFamily="34" charset="0"/>
              </a:rPr>
              <a:t> </a:t>
            </a:r>
            <a:r>
              <a:rPr lang="en-US" sz="2800" b="1" dirty="0" err="1">
                <a:latin typeface="Arial" pitchFamily="34" charset="0"/>
                <a:cs typeface="Arial" pitchFamily="34" charset="0"/>
              </a:rPr>
              <a:t>ele</a:t>
            </a:r>
            <a:r>
              <a:rPr lang="en-US" sz="2800" b="1" dirty="0">
                <a:latin typeface="Arial" pitchFamily="34" charset="0"/>
                <a:cs typeface="Arial" pitchFamily="34" charset="0"/>
              </a:rPr>
              <a:t> </a:t>
            </a:r>
            <a:r>
              <a:rPr lang="en-US" sz="2800" b="1" dirty="0" err="1">
                <a:latin typeface="Arial" pitchFamily="34" charset="0"/>
                <a:cs typeface="Arial" pitchFamily="34" charset="0"/>
              </a:rPr>
              <a:t>alın</a:t>
            </a:r>
            <a:r>
              <a:rPr lang="tr-TR" sz="2800" b="1" dirty="0">
                <a:latin typeface="Arial" pitchFamily="34" charset="0"/>
                <a:cs typeface="Arial" pitchFamily="34" charset="0"/>
              </a:rPr>
              <a:t>.</a:t>
            </a:r>
            <a:br>
              <a:rPr lang="tr-TR" sz="2800" b="1" dirty="0">
                <a:latin typeface="Arial" pitchFamily="34" charset="0"/>
                <a:cs typeface="Arial" pitchFamily="34" charset="0"/>
              </a:rPr>
            </a:br>
            <a:r>
              <a:rPr lang="en-US" sz="2800" b="1" dirty="0">
                <a:latin typeface="Arial" pitchFamily="34" charset="0"/>
                <a:cs typeface="Arial" pitchFamily="34" charset="0"/>
              </a:rPr>
              <a:t/>
            </a:r>
            <a:br>
              <a:rPr lang="en-US" sz="2800" b="1" dirty="0">
                <a:latin typeface="Arial" pitchFamily="34" charset="0"/>
                <a:cs typeface="Arial" pitchFamily="34" charset="0"/>
              </a:rPr>
            </a:br>
            <a:r>
              <a:rPr lang="en-US" sz="2800" b="1" dirty="0" err="1">
                <a:latin typeface="Arial" pitchFamily="34" charset="0"/>
                <a:cs typeface="Arial" pitchFamily="34" charset="0"/>
              </a:rPr>
              <a:t>Yerel</a:t>
            </a:r>
            <a:r>
              <a:rPr lang="en-US" sz="2800" b="1" dirty="0">
                <a:latin typeface="Arial" pitchFamily="34" charset="0"/>
                <a:cs typeface="Arial" pitchFamily="34" charset="0"/>
              </a:rPr>
              <a:t> </a:t>
            </a:r>
            <a:r>
              <a:rPr lang="en-US" sz="2800" b="1" dirty="0" err="1">
                <a:latin typeface="Arial" pitchFamily="34" charset="0"/>
                <a:cs typeface="Arial" pitchFamily="34" charset="0"/>
              </a:rPr>
              <a:t>çevre</a:t>
            </a:r>
            <a:r>
              <a:rPr lang="en-US" sz="2800" b="1" dirty="0">
                <a:latin typeface="Arial" pitchFamily="34" charset="0"/>
                <a:cs typeface="Arial" pitchFamily="34" charset="0"/>
              </a:rPr>
              <a:t> </a:t>
            </a:r>
            <a:r>
              <a:rPr lang="en-US" sz="2800" b="1" dirty="0" err="1">
                <a:latin typeface="Arial" pitchFamily="34" charset="0"/>
                <a:cs typeface="Arial" pitchFamily="34" charset="0"/>
              </a:rPr>
              <a:t>konusunun</a:t>
            </a:r>
            <a:r>
              <a:rPr lang="en-US" sz="2800" b="1" dirty="0">
                <a:latin typeface="Arial" pitchFamily="34" charset="0"/>
                <a:cs typeface="Arial" pitchFamily="34" charset="0"/>
              </a:rPr>
              <a:t> </a:t>
            </a:r>
            <a:r>
              <a:rPr lang="en-US" sz="2800" b="1" dirty="0" err="1">
                <a:latin typeface="Arial" pitchFamily="34" charset="0"/>
                <a:cs typeface="Arial" pitchFamily="34" charset="0"/>
              </a:rPr>
              <a:t>küresel</a:t>
            </a:r>
            <a:r>
              <a:rPr lang="en-US" sz="2800" b="1" dirty="0">
                <a:latin typeface="Arial" pitchFamily="34" charset="0"/>
                <a:cs typeface="Arial" pitchFamily="34" charset="0"/>
              </a:rPr>
              <a:t>  </a:t>
            </a:r>
            <a:r>
              <a:rPr lang="en-US" sz="2800" b="1" dirty="0" err="1">
                <a:latin typeface="Arial" pitchFamily="34" charset="0"/>
                <a:cs typeface="Arial" pitchFamily="34" charset="0"/>
              </a:rPr>
              <a:t>boyuttaki</a:t>
            </a:r>
            <a:r>
              <a:rPr lang="en-US" sz="2800" b="1" dirty="0">
                <a:latin typeface="Arial" pitchFamily="34" charset="0"/>
                <a:cs typeface="Arial" pitchFamily="34" charset="0"/>
              </a:rPr>
              <a:t> </a:t>
            </a:r>
            <a:r>
              <a:rPr lang="en-US" sz="2800" b="1" dirty="0" err="1">
                <a:latin typeface="Arial" pitchFamily="34" charset="0"/>
                <a:cs typeface="Arial" pitchFamily="34" charset="0"/>
              </a:rPr>
              <a:t>yerini</a:t>
            </a:r>
            <a:r>
              <a:rPr lang="en-US" sz="2800" b="1" dirty="0">
                <a:latin typeface="Arial" pitchFamily="34" charset="0"/>
                <a:cs typeface="Arial" pitchFamily="34" charset="0"/>
              </a:rPr>
              <a:t> ve</a:t>
            </a:r>
            <a:r>
              <a:rPr lang="tr-TR" sz="2800" b="1" dirty="0">
                <a:latin typeface="Arial" pitchFamily="34" charset="0"/>
                <a:cs typeface="Arial" pitchFamily="34" charset="0"/>
              </a:rPr>
              <a:t> </a:t>
            </a:r>
            <a:r>
              <a:rPr lang="en-US" sz="2800" b="1" dirty="0" err="1">
                <a:latin typeface="Arial" pitchFamily="34" charset="0"/>
                <a:cs typeface="Arial" pitchFamily="34" charset="0"/>
              </a:rPr>
              <a:t>ilişkisini</a:t>
            </a:r>
            <a:r>
              <a:rPr lang="en-US" sz="2800" b="1" dirty="0">
                <a:latin typeface="Arial" pitchFamily="34" charset="0"/>
                <a:cs typeface="Arial" pitchFamily="34" charset="0"/>
              </a:rPr>
              <a:t> </a:t>
            </a:r>
            <a:r>
              <a:rPr lang="en-US" sz="2800" b="1" dirty="0" err="1">
                <a:latin typeface="Arial" pitchFamily="34" charset="0"/>
                <a:cs typeface="Arial" pitchFamily="34" charset="0"/>
              </a:rPr>
              <a:t>tanımlayın</a:t>
            </a:r>
            <a:r>
              <a:rPr lang="tr-TR" sz="2800" b="1" dirty="0">
                <a:latin typeface="Arial" pitchFamily="34" charset="0"/>
                <a:cs typeface="Arial" pitchFamily="34" charset="0"/>
              </a:rPr>
              <a:t>.</a:t>
            </a:r>
            <a:endParaRPr lang="en-US" sz="2800" b="1" dirty="0">
              <a:latin typeface="Arial" pitchFamily="34" charset="0"/>
              <a:cs typeface="Arial" pitchFamily="34" charset="0"/>
            </a:endParaRPr>
          </a:p>
        </p:txBody>
      </p:sp>
      <p:sp>
        <p:nvSpPr>
          <p:cNvPr id="7" name="Title 1"/>
          <p:cNvSpPr txBox="1">
            <a:spLocks/>
          </p:cNvSpPr>
          <p:nvPr/>
        </p:nvSpPr>
        <p:spPr>
          <a:xfrm>
            <a:off x="2297406" y="484764"/>
            <a:ext cx="7597187" cy="1080120"/>
          </a:xfrm>
          <a:prstGeom prst="rect">
            <a:avLst/>
          </a:prstGeom>
          <a:solidFill>
            <a:schemeClr val="accent2"/>
          </a:solidFill>
        </p:spPr>
        <p:txBody>
          <a:bodyPr vert="horz" lIns="91440" tIns="45720" rIns="91440" bIns="45720" rtlCol="0" anchor="ctr">
            <a:normAutofit/>
          </a:bodyPr>
          <a:lstStyle/>
          <a:p>
            <a:pPr algn="ctr">
              <a:spcBef>
                <a:spcPct val="0"/>
              </a:spcBef>
              <a:defRPr/>
            </a:pPr>
            <a:r>
              <a:rPr lang="en-US" sz="3200" b="1" dirty="0">
                <a:latin typeface="Arial" pitchFamily="34" charset="0"/>
                <a:ea typeface="+mj-ea"/>
                <a:cs typeface="Arial" pitchFamily="34" charset="0"/>
              </a:rPr>
              <a:t> 1. ADIM : </a:t>
            </a:r>
            <a:r>
              <a:rPr lang="en-US" sz="3200" b="1" cap="all" dirty="0">
                <a:latin typeface="Arial" pitchFamily="34" charset="0"/>
                <a:ea typeface="+mj-ea"/>
                <a:cs typeface="Arial" pitchFamily="34" charset="0"/>
              </a:rPr>
              <a:t>ARAŞTIR</a:t>
            </a:r>
            <a:endParaRPr lang="en-US" sz="3200" b="1" dirty="0">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CT\Desktop\Screen Shot 2.png"/>
          <p:cNvPicPr/>
          <p:nvPr/>
        </p:nvPicPr>
        <p:blipFill>
          <a:blip r:embed="rId2" cstate="print">
            <a:lum bright="30000"/>
          </a:blip>
          <a:srcRect/>
          <a:stretch>
            <a:fillRect/>
          </a:stretch>
        </p:blipFill>
        <p:spPr bwMode="auto">
          <a:xfrm>
            <a:off x="5011256" y="1426389"/>
            <a:ext cx="6303002" cy="4613230"/>
          </a:xfrm>
          <a:prstGeom prst="rect">
            <a:avLst/>
          </a:prstGeom>
          <a:noFill/>
          <a:ln w="9525">
            <a:noFill/>
            <a:miter lim="800000"/>
            <a:headEnd/>
            <a:tailEnd/>
          </a:ln>
        </p:spPr>
      </p:pic>
      <p:sp>
        <p:nvSpPr>
          <p:cNvPr id="5" name="TextBox 4"/>
          <p:cNvSpPr txBox="1"/>
          <p:nvPr/>
        </p:nvSpPr>
        <p:spPr>
          <a:xfrm>
            <a:off x="513078" y="428941"/>
            <a:ext cx="3744416" cy="523220"/>
          </a:xfrm>
          <a:prstGeom prst="rect">
            <a:avLst/>
          </a:prstGeom>
          <a:solidFill>
            <a:schemeClr val="bg1"/>
          </a:solidFill>
        </p:spPr>
        <p:txBody>
          <a:bodyPr wrap="square" rtlCol="0">
            <a:spAutoFit/>
          </a:bodyPr>
          <a:lstStyle/>
          <a:p>
            <a:pPr algn="ctr"/>
            <a:r>
              <a:rPr lang="en-US" sz="2800" dirty="0">
                <a:latin typeface="Arial" panose="020B0604020202020204" pitchFamily="34" charset="0"/>
                <a:cs typeface="Arial" panose="020B0604020202020204" pitchFamily="34" charset="0"/>
              </a:rPr>
              <a:t>ÇGS </a:t>
            </a:r>
            <a:r>
              <a:rPr lang="en-US" sz="2800" dirty="0" err="1">
                <a:latin typeface="Arial" panose="020B0604020202020204" pitchFamily="34" charset="0"/>
                <a:cs typeface="Arial" panose="020B0604020202020204" pitchFamily="34" charset="0"/>
              </a:rPr>
              <a:t>grubu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çalışıyor</a:t>
            </a:r>
            <a:endParaRPr lang="en-US" sz="2800" dirty="0">
              <a:latin typeface="Arial" panose="020B0604020202020204" pitchFamily="34" charset="0"/>
              <a:cs typeface="Arial" panose="020B0604020202020204" pitchFamily="34" charset="0"/>
            </a:endParaRPr>
          </a:p>
        </p:txBody>
      </p:sp>
      <p:sp>
        <p:nvSpPr>
          <p:cNvPr id="7" name="TextBox 6"/>
          <p:cNvSpPr txBox="1"/>
          <p:nvPr/>
        </p:nvSpPr>
        <p:spPr>
          <a:xfrm>
            <a:off x="877742" y="2167794"/>
            <a:ext cx="1863011" cy="1951496"/>
          </a:xfrm>
          <a:prstGeom prst="rect">
            <a:avLst/>
          </a:prstGeom>
          <a:noFill/>
        </p:spPr>
        <p:txBody>
          <a:bodyPr wrap="none" rtlCol="0">
            <a:spAutoFit/>
          </a:bodyPr>
          <a:lstStyle/>
          <a:p>
            <a:pPr>
              <a:lnSpc>
                <a:spcPct val="150000"/>
              </a:lnSpc>
            </a:pPr>
            <a:r>
              <a:rPr lang="en-US" sz="2800" dirty="0" err="1">
                <a:latin typeface="Arial" panose="020B0604020202020204" pitchFamily="34" charset="0"/>
                <a:cs typeface="Arial" panose="020B0604020202020204" pitchFamily="34" charset="0"/>
              </a:rPr>
              <a:t>Görüşme</a:t>
            </a:r>
            <a:r>
              <a:rPr lang="tr-TR" sz="2800" dirty="0">
                <a:latin typeface="Arial" panose="020B0604020202020204" pitchFamily="34" charset="0"/>
                <a:cs typeface="Arial" panose="020B0604020202020204" pitchFamily="34" charset="0"/>
              </a:rPr>
              <a:t>, </a:t>
            </a:r>
          </a:p>
          <a:p>
            <a:pPr>
              <a:lnSpc>
                <a:spcPct val="150000"/>
              </a:lnSpc>
            </a:pPr>
            <a:r>
              <a:rPr lang="en-US" sz="2800" dirty="0" err="1">
                <a:latin typeface="Arial" panose="020B0604020202020204" pitchFamily="34" charset="0"/>
                <a:cs typeface="Arial" panose="020B0604020202020204" pitchFamily="34" charset="0"/>
              </a:rPr>
              <a:t>röportaj</a:t>
            </a:r>
            <a:r>
              <a:rPr lang="tr-TR" sz="2800" dirty="0">
                <a:latin typeface="Arial" panose="020B0604020202020204" pitchFamily="34" charset="0"/>
                <a:cs typeface="Arial" panose="020B0604020202020204" pitchFamily="34" charset="0"/>
              </a:rPr>
              <a:t>,</a:t>
            </a:r>
          </a:p>
          <a:p>
            <a:pPr>
              <a:lnSpc>
                <a:spcPct val="150000"/>
              </a:lnSpc>
            </a:pPr>
            <a:r>
              <a:rPr lang="en-US" sz="2800" dirty="0" err="1">
                <a:latin typeface="Arial" panose="020B0604020202020204" pitchFamily="34" charset="0"/>
                <a:cs typeface="Arial" panose="020B0604020202020204" pitchFamily="34" charset="0"/>
              </a:rPr>
              <a:t>Kayıt</a:t>
            </a:r>
            <a:r>
              <a:rPr lang="en-US" sz="2800" dirty="0">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CT\Desktop\Screen Shot3.png"/>
          <p:cNvPicPr/>
          <p:nvPr/>
        </p:nvPicPr>
        <p:blipFill>
          <a:blip r:embed="rId2" cstate="print"/>
          <a:srcRect/>
          <a:stretch>
            <a:fillRect/>
          </a:stretch>
        </p:blipFill>
        <p:spPr bwMode="auto">
          <a:xfrm>
            <a:off x="2603612" y="1340768"/>
            <a:ext cx="6984776" cy="4176464"/>
          </a:xfrm>
          <a:prstGeom prst="rect">
            <a:avLst/>
          </a:prstGeom>
          <a:noFill/>
          <a:ln w="9525">
            <a:noFill/>
            <a:miter lim="800000"/>
            <a:headEnd/>
            <a:tailEnd/>
          </a:ln>
        </p:spPr>
      </p:pic>
      <p:sp>
        <p:nvSpPr>
          <p:cNvPr id="5" name="TextBox 4"/>
          <p:cNvSpPr txBox="1"/>
          <p:nvPr/>
        </p:nvSpPr>
        <p:spPr>
          <a:xfrm>
            <a:off x="347384" y="5599379"/>
            <a:ext cx="6017545" cy="1131848"/>
          </a:xfrm>
          <a:prstGeom prst="rect">
            <a:avLst/>
          </a:prstGeom>
          <a:noFill/>
        </p:spPr>
        <p:txBody>
          <a:bodyPr wrap="none" rtlCol="0">
            <a:spAutoFit/>
          </a:bodyPr>
          <a:lstStyle/>
          <a:p>
            <a:pPr>
              <a:lnSpc>
                <a:spcPct val="150000"/>
              </a:lnSpc>
            </a:pPr>
            <a:r>
              <a:rPr lang="en-US" sz="2400" dirty="0" err="1">
                <a:latin typeface="Arial" panose="020B0604020202020204" pitchFamily="34" charset="0"/>
                <a:cs typeface="Arial" panose="020B0604020202020204" pitchFamily="34" charset="0"/>
              </a:rPr>
              <a:t>Takım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çalışması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yaparak</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birlikte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çalışın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ve</a:t>
            </a:r>
            <a:r>
              <a:rPr lang="en-US" sz="2400" dirty="0">
                <a:latin typeface="Arial" panose="020B0604020202020204" pitchFamily="34" charset="0"/>
                <a:cs typeface="Arial" panose="020B0604020202020204" pitchFamily="34" charset="0"/>
              </a:rPr>
              <a:t> </a:t>
            </a:r>
          </a:p>
          <a:p>
            <a:pPr>
              <a:lnSpc>
                <a:spcPct val="150000"/>
              </a:lnSpc>
            </a:pPr>
            <a:r>
              <a:rPr lang="en-US" sz="2400" dirty="0" err="1">
                <a:latin typeface="Arial" panose="020B0604020202020204" pitchFamily="34" charset="0"/>
                <a:cs typeface="Arial" panose="020B0604020202020204" pitchFamily="34" charset="0"/>
              </a:rPr>
              <a:t>bilgiyi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hep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birlikte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toplayın</a:t>
            </a:r>
            <a:r>
              <a:rPr lang="tr-TR" sz="2400" dirty="0">
                <a:latin typeface="Arial" panose="020B0604020202020204" pitchFamily="34" charset="0"/>
                <a:cs typeface="Arial" panose="020B0604020202020204" pitchFamily="34" charset="0"/>
              </a:rPr>
              <a:t> </a:t>
            </a:r>
          </a:p>
        </p:txBody>
      </p:sp>
      <p:sp>
        <p:nvSpPr>
          <p:cNvPr id="6" name="TextBox 5"/>
          <p:cNvSpPr txBox="1"/>
          <p:nvPr/>
        </p:nvSpPr>
        <p:spPr>
          <a:xfrm>
            <a:off x="347384" y="607197"/>
            <a:ext cx="3456384" cy="461665"/>
          </a:xfrm>
          <a:prstGeom prst="rect">
            <a:avLst/>
          </a:prstGeom>
          <a:solidFill>
            <a:schemeClr val="bg1"/>
          </a:solidFill>
        </p:spPr>
        <p:txBody>
          <a:bodyPr wrap="square" rtlCol="0">
            <a:spAutoFit/>
          </a:bodyPr>
          <a:lstStyle/>
          <a:p>
            <a:pPr algn="ctr"/>
            <a:r>
              <a:rPr lang="en-US" sz="2400" dirty="0" err="1">
                <a:latin typeface="Arial" panose="020B0604020202020204" pitchFamily="34" charset="0"/>
                <a:cs typeface="Arial" panose="020B0604020202020204" pitchFamily="34" charset="0"/>
              </a:rPr>
              <a:t>Bunu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sağlamak</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için</a:t>
            </a:r>
            <a:r>
              <a:rPr lang="en-US" sz="2400" dirty="0">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1914" y="422979"/>
            <a:ext cx="8748172" cy="1080120"/>
          </a:xfrm>
          <a:solidFill>
            <a:schemeClr val="accent2"/>
          </a:solidFill>
        </p:spPr>
        <p:txBody>
          <a:bodyPr>
            <a:noAutofit/>
          </a:bodyPr>
          <a:lstStyle/>
          <a:p>
            <a:pPr algn="ctr"/>
            <a:r>
              <a:rPr lang="en-US" sz="3200" b="1" dirty="0">
                <a:latin typeface="Arial" pitchFamily="34" charset="0"/>
                <a:cs typeface="Arial" pitchFamily="34" charset="0"/>
              </a:rPr>
              <a:t>2. ADIM : </a:t>
            </a:r>
            <a:r>
              <a:rPr lang="en-US" sz="3200" b="1" cap="all" dirty="0">
                <a:latin typeface="Arial" pitchFamily="34" charset="0"/>
                <a:cs typeface="Arial" pitchFamily="34" charset="0"/>
              </a:rPr>
              <a:t>ÇÖZÜMÜ ARAŞTIR</a:t>
            </a:r>
            <a:r>
              <a:rPr lang="tr-TR" sz="3200" b="1" cap="all" dirty="0">
                <a:latin typeface="Arial" pitchFamily="34" charset="0"/>
                <a:cs typeface="Arial" pitchFamily="34" charset="0"/>
              </a:rPr>
              <a:t>, ÇÖZÜM ÖNER</a:t>
            </a:r>
            <a:endParaRPr lang="en-US" sz="3200" b="1" dirty="0">
              <a:latin typeface="Arial" pitchFamily="34" charset="0"/>
              <a:cs typeface="Arial" pitchFamily="34" charset="0"/>
            </a:endParaRPr>
          </a:p>
        </p:txBody>
      </p:sp>
      <p:sp>
        <p:nvSpPr>
          <p:cNvPr id="3" name="Content Placeholder 2"/>
          <p:cNvSpPr>
            <a:spLocks noGrp="1"/>
          </p:cNvSpPr>
          <p:nvPr>
            <p:ph idx="1"/>
          </p:nvPr>
        </p:nvSpPr>
        <p:spPr>
          <a:xfrm>
            <a:off x="161050" y="1644983"/>
            <a:ext cx="11849718" cy="1654271"/>
          </a:xfrm>
        </p:spPr>
        <p:txBody>
          <a:bodyPr>
            <a:noAutofit/>
          </a:bodyPr>
          <a:lstStyle/>
          <a:p>
            <a:pPr lvl="0">
              <a:lnSpc>
                <a:spcPct val="150000"/>
              </a:lnSpc>
            </a:pPr>
            <a:r>
              <a:rPr lang="en-US" sz="2000" b="1" dirty="0" err="1">
                <a:latin typeface="Arial" pitchFamily="34" charset="0"/>
                <a:cs typeface="Arial" pitchFamily="34" charset="0"/>
              </a:rPr>
              <a:t>Ele</a:t>
            </a:r>
            <a:r>
              <a:rPr lang="en-US" sz="2000" b="1" dirty="0">
                <a:latin typeface="Arial" pitchFamily="34" charset="0"/>
                <a:cs typeface="Arial" pitchFamily="34" charset="0"/>
              </a:rPr>
              <a:t> </a:t>
            </a:r>
            <a:r>
              <a:rPr lang="en-US" sz="2000" b="1" dirty="0" err="1">
                <a:latin typeface="Arial" pitchFamily="34" charset="0"/>
                <a:cs typeface="Arial" pitchFamily="34" charset="0"/>
              </a:rPr>
              <a:t>alınan</a:t>
            </a:r>
            <a:r>
              <a:rPr lang="en-US" sz="2000" b="1" dirty="0">
                <a:latin typeface="Arial" pitchFamily="34" charset="0"/>
                <a:cs typeface="Arial" pitchFamily="34" charset="0"/>
              </a:rPr>
              <a:t> </a:t>
            </a:r>
            <a:r>
              <a:rPr lang="en-US" sz="2000" b="1" dirty="0" err="1">
                <a:latin typeface="Arial" pitchFamily="34" charset="0"/>
                <a:cs typeface="Arial" pitchFamily="34" charset="0"/>
              </a:rPr>
              <a:t>çevre</a:t>
            </a:r>
            <a:r>
              <a:rPr lang="en-US" sz="2000" b="1" dirty="0">
                <a:latin typeface="Arial" pitchFamily="34" charset="0"/>
                <a:cs typeface="Arial" pitchFamily="34" charset="0"/>
              </a:rPr>
              <a:t> </a:t>
            </a:r>
            <a:r>
              <a:rPr lang="en-US" sz="2000" b="1" dirty="0" err="1">
                <a:latin typeface="Arial" pitchFamily="34" charset="0"/>
                <a:cs typeface="Arial" pitchFamily="34" charset="0"/>
              </a:rPr>
              <a:t>konusunun</a:t>
            </a:r>
            <a:r>
              <a:rPr lang="en-US" sz="2000" b="1" dirty="0">
                <a:latin typeface="Arial" pitchFamily="34" charset="0"/>
                <a:cs typeface="Arial" pitchFamily="34" charset="0"/>
              </a:rPr>
              <a:t> </a:t>
            </a:r>
            <a:r>
              <a:rPr lang="en-US" sz="2000" b="1" dirty="0" err="1">
                <a:latin typeface="Arial" pitchFamily="34" charset="0"/>
                <a:cs typeface="Arial" pitchFamily="34" charset="0"/>
              </a:rPr>
              <a:t>olası</a:t>
            </a:r>
            <a:r>
              <a:rPr lang="en-US" sz="2000" b="1" dirty="0">
                <a:latin typeface="Arial" pitchFamily="34" charset="0"/>
                <a:cs typeface="Arial" pitchFamily="34" charset="0"/>
              </a:rPr>
              <a:t> </a:t>
            </a:r>
            <a:r>
              <a:rPr lang="en-US" sz="2000" b="1" dirty="0" err="1">
                <a:latin typeface="Arial" pitchFamily="34" charset="0"/>
                <a:cs typeface="Arial" pitchFamily="34" charset="0"/>
              </a:rPr>
              <a:t>çözümlerini</a:t>
            </a:r>
            <a:r>
              <a:rPr lang="en-US" sz="2000" b="1" dirty="0">
                <a:latin typeface="Arial" pitchFamily="34" charset="0"/>
                <a:cs typeface="Arial" pitchFamily="34" charset="0"/>
              </a:rPr>
              <a:t> </a:t>
            </a:r>
            <a:r>
              <a:rPr lang="en-US" sz="2000" b="1" dirty="0" err="1">
                <a:latin typeface="Arial" pitchFamily="34" charset="0"/>
                <a:cs typeface="Arial" pitchFamily="34" charset="0"/>
              </a:rPr>
              <a:t>belirlemek</a:t>
            </a:r>
            <a:r>
              <a:rPr lang="en-US" sz="2000" b="1" dirty="0">
                <a:latin typeface="Arial" pitchFamily="34" charset="0"/>
                <a:cs typeface="Arial" pitchFamily="34" charset="0"/>
              </a:rPr>
              <a:t> </a:t>
            </a:r>
            <a:r>
              <a:rPr lang="en-US" sz="2000" b="1" dirty="0" err="1">
                <a:latin typeface="Arial" pitchFamily="34" charset="0"/>
                <a:cs typeface="Arial" pitchFamily="34" charset="0"/>
              </a:rPr>
              <a:t>için</a:t>
            </a:r>
            <a:r>
              <a:rPr lang="en-US" sz="2000" b="1" dirty="0">
                <a:latin typeface="Arial" pitchFamily="34" charset="0"/>
                <a:cs typeface="Arial" pitchFamily="34" charset="0"/>
              </a:rPr>
              <a:t> </a:t>
            </a:r>
            <a:r>
              <a:rPr lang="en-US" sz="2000" b="1" dirty="0" err="1">
                <a:latin typeface="Arial" pitchFamily="34" charset="0"/>
                <a:cs typeface="Arial" pitchFamily="34" charset="0"/>
              </a:rPr>
              <a:t>uzmanların</a:t>
            </a:r>
            <a:r>
              <a:rPr lang="en-US" sz="2000" b="1" dirty="0">
                <a:latin typeface="Arial" pitchFamily="34" charset="0"/>
                <a:cs typeface="Arial" pitchFamily="34" charset="0"/>
              </a:rPr>
              <a:t> ve </a:t>
            </a:r>
            <a:r>
              <a:rPr lang="en-US" sz="2000" b="1" dirty="0" err="1">
                <a:latin typeface="Arial" pitchFamily="34" charset="0"/>
                <a:cs typeface="Arial" pitchFamily="34" charset="0"/>
              </a:rPr>
              <a:t>konuya</a:t>
            </a:r>
            <a:r>
              <a:rPr lang="en-US" sz="2000" b="1" dirty="0">
                <a:latin typeface="Arial" pitchFamily="34" charset="0"/>
                <a:cs typeface="Arial" pitchFamily="34" charset="0"/>
              </a:rPr>
              <a:t> </a:t>
            </a:r>
            <a:r>
              <a:rPr lang="en-US" sz="2000" b="1" dirty="0" err="1">
                <a:latin typeface="Arial" pitchFamily="34" charset="0"/>
                <a:cs typeface="Arial" pitchFamily="34" charset="0"/>
              </a:rPr>
              <a:t>taraf</a:t>
            </a:r>
            <a:r>
              <a:rPr lang="en-US" sz="2000" b="1" dirty="0">
                <a:latin typeface="Arial" pitchFamily="34" charset="0"/>
                <a:cs typeface="Arial" pitchFamily="34" charset="0"/>
              </a:rPr>
              <a:t> </a:t>
            </a:r>
            <a:r>
              <a:rPr lang="en-US" sz="2000" b="1" dirty="0" err="1">
                <a:latin typeface="Arial" pitchFamily="34" charset="0"/>
                <a:cs typeface="Arial" pitchFamily="34" charset="0"/>
              </a:rPr>
              <a:t>olanların</a:t>
            </a:r>
            <a:r>
              <a:rPr lang="en-US" sz="2000" b="1" dirty="0">
                <a:latin typeface="Arial" pitchFamily="34" charset="0"/>
                <a:cs typeface="Arial" pitchFamily="34" charset="0"/>
              </a:rPr>
              <a:t>, </a:t>
            </a:r>
            <a:r>
              <a:rPr lang="en-US" sz="2000" b="1" dirty="0" err="1">
                <a:latin typeface="Arial" pitchFamily="34" charset="0"/>
                <a:cs typeface="Arial" pitchFamily="34" charset="0"/>
              </a:rPr>
              <a:t>destekleyen</a:t>
            </a:r>
            <a:r>
              <a:rPr lang="en-US" sz="2000" b="1" dirty="0">
                <a:latin typeface="Arial" pitchFamily="34" charset="0"/>
                <a:cs typeface="Arial" pitchFamily="34" charset="0"/>
              </a:rPr>
              <a:t> </a:t>
            </a:r>
            <a:r>
              <a:rPr lang="en-US" sz="2000" b="1" dirty="0" err="1">
                <a:latin typeface="Arial" pitchFamily="34" charset="0"/>
                <a:cs typeface="Arial" pitchFamily="34" charset="0"/>
              </a:rPr>
              <a:t>ya</a:t>
            </a:r>
            <a:r>
              <a:rPr lang="en-US" sz="2000" b="1" dirty="0">
                <a:latin typeface="Arial" pitchFamily="34" charset="0"/>
                <a:cs typeface="Arial" pitchFamily="34" charset="0"/>
              </a:rPr>
              <a:t> da </a:t>
            </a:r>
            <a:r>
              <a:rPr lang="en-US" sz="2000" b="1" dirty="0" err="1">
                <a:latin typeface="Arial" pitchFamily="34" charset="0"/>
                <a:cs typeface="Arial" pitchFamily="34" charset="0"/>
              </a:rPr>
              <a:t>karşıt</a:t>
            </a:r>
            <a:r>
              <a:rPr lang="en-US" sz="2000" b="1" dirty="0">
                <a:latin typeface="Arial" pitchFamily="34" charset="0"/>
                <a:cs typeface="Arial" pitchFamily="34" charset="0"/>
              </a:rPr>
              <a:t> </a:t>
            </a:r>
            <a:r>
              <a:rPr lang="en-US" sz="2000" b="1" dirty="0" err="1">
                <a:latin typeface="Arial" pitchFamily="34" charset="0"/>
                <a:cs typeface="Arial" pitchFamily="34" charset="0"/>
              </a:rPr>
              <a:t>olan</a:t>
            </a:r>
            <a:r>
              <a:rPr lang="en-US" sz="2000" b="1" dirty="0">
                <a:latin typeface="Arial" pitchFamily="34" charset="0"/>
                <a:cs typeface="Arial" pitchFamily="34" charset="0"/>
              </a:rPr>
              <a:t> </a:t>
            </a:r>
            <a:r>
              <a:rPr lang="en-US" sz="2000" b="1" dirty="0" err="1">
                <a:latin typeface="Arial" pitchFamily="34" charset="0"/>
                <a:cs typeface="Arial" pitchFamily="34" charset="0"/>
              </a:rPr>
              <a:t>farklı</a:t>
            </a:r>
            <a:r>
              <a:rPr lang="en-US" sz="2000" b="1" dirty="0">
                <a:latin typeface="Arial" pitchFamily="34" charset="0"/>
                <a:cs typeface="Arial" pitchFamily="34" charset="0"/>
              </a:rPr>
              <a:t> </a:t>
            </a:r>
            <a:r>
              <a:rPr lang="en-US" sz="2000" b="1" dirty="0" err="1">
                <a:latin typeface="Arial" pitchFamily="34" charset="0"/>
                <a:cs typeface="Arial" pitchFamily="34" charset="0"/>
              </a:rPr>
              <a:t>görüşlerine</a:t>
            </a:r>
            <a:r>
              <a:rPr lang="en-US" sz="2000" b="1" dirty="0">
                <a:latin typeface="Arial" pitchFamily="34" charset="0"/>
                <a:cs typeface="Arial" pitchFamily="34" charset="0"/>
              </a:rPr>
              <a:t>  </a:t>
            </a:r>
            <a:r>
              <a:rPr lang="en-US" sz="2000" b="1" dirty="0" err="1">
                <a:latin typeface="Arial" pitchFamily="34" charset="0"/>
                <a:cs typeface="Arial" pitchFamily="34" charset="0"/>
              </a:rPr>
              <a:t>mutlaka</a:t>
            </a:r>
            <a:r>
              <a:rPr lang="en-US" sz="2000" b="1" dirty="0">
                <a:latin typeface="Arial" pitchFamily="34" charset="0"/>
                <a:cs typeface="Arial" pitchFamily="34" charset="0"/>
              </a:rPr>
              <a:t> </a:t>
            </a:r>
            <a:r>
              <a:rPr lang="en-US" sz="2000" b="1" dirty="0" err="1">
                <a:latin typeface="Arial" pitchFamily="34" charset="0"/>
                <a:cs typeface="Arial" pitchFamily="34" charset="0"/>
              </a:rPr>
              <a:t>yer</a:t>
            </a:r>
            <a:r>
              <a:rPr lang="en-US" sz="2000" b="1" dirty="0">
                <a:latin typeface="Arial" pitchFamily="34" charset="0"/>
                <a:cs typeface="Arial" pitchFamily="34" charset="0"/>
              </a:rPr>
              <a:t> </a:t>
            </a:r>
            <a:r>
              <a:rPr lang="en-US" sz="2000" b="1" dirty="0" err="1">
                <a:latin typeface="Arial" pitchFamily="34" charset="0"/>
                <a:cs typeface="Arial" pitchFamily="34" charset="0"/>
              </a:rPr>
              <a:t>verin</a:t>
            </a:r>
            <a:r>
              <a:rPr lang="tr-TR" sz="2000" b="1" dirty="0">
                <a:latin typeface="Arial" pitchFamily="34" charset="0"/>
                <a:cs typeface="Arial" pitchFamily="34" charset="0"/>
              </a:rPr>
              <a:t>.</a:t>
            </a:r>
            <a:endParaRPr lang="en-US" sz="2000" b="1" dirty="0">
              <a:latin typeface="Arial" pitchFamily="34" charset="0"/>
              <a:cs typeface="Arial" pitchFamily="34" charset="0"/>
            </a:endParaRPr>
          </a:p>
          <a:p>
            <a:pPr lvl="0">
              <a:lnSpc>
                <a:spcPct val="150000"/>
              </a:lnSpc>
            </a:pPr>
            <a:r>
              <a:rPr lang="en-US" sz="2000" b="1" dirty="0" err="1">
                <a:latin typeface="Arial" pitchFamily="34" charset="0"/>
                <a:cs typeface="Arial" pitchFamily="34" charset="0"/>
              </a:rPr>
              <a:t>Sunulan</a:t>
            </a:r>
            <a:r>
              <a:rPr lang="en-US" sz="2000" b="1" dirty="0">
                <a:latin typeface="Arial" pitchFamily="34" charset="0"/>
                <a:cs typeface="Arial" pitchFamily="34" charset="0"/>
              </a:rPr>
              <a:t> </a:t>
            </a:r>
            <a:r>
              <a:rPr lang="en-US" sz="2000" b="1" dirty="0" err="1">
                <a:latin typeface="Arial" pitchFamily="34" charset="0"/>
                <a:cs typeface="Arial" pitchFamily="34" charset="0"/>
              </a:rPr>
              <a:t>çözümler</a:t>
            </a:r>
            <a:r>
              <a:rPr lang="en-US" sz="2000" b="1" dirty="0">
                <a:latin typeface="Arial" pitchFamily="34" charset="0"/>
                <a:cs typeface="Arial" pitchFamily="34" charset="0"/>
              </a:rPr>
              <a:t>,  </a:t>
            </a:r>
            <a:r>
              <a:rPr lang="en-US" sz="2000" b="1" dirty="0" err="1">
                <a:latin typeface="Arial" pitchFamily="34" charset="0"/>
                <a:cs typeface="Arial" pitchFamily="34" charset="0"/>
              </a:rPr>
              <a:t>ayrıntılı</a:t>
            </a:r>
            <a:r>
              <a:rPr lang="en-US" sz="2000" b="1" dirty="0">
                <a:latin typeface="Arial" pitchFamily="34" charset="0"/>
                <a:cs typeface="Arial" pitchFamily="34" charset="0"/>
              </a:rPr>
              <a:t> </a:t>
            </a:r>
            <a:r>
              <a:rPr lang="en-US" sz="2000" b="1" dirty="0" err="1">
                <a:latin typeface="Arial" pitchFamily="34" charset="0"/>
                <a:cs typeface="Arial" pitchFamily="34" charset="0"/>
              </a:rPr>
              <a:t>olarak</a:t>
            </a:r>
            <a:r>
              <a:rPr lang="en-US" sz="2000" b="1" dirty="0">
                <a:latin typeface="Arial" pitchFamily="34" charset="0"/>
                <a:cs typeface="Arial" pitchFamily="34" charset="0"/>
              </a:rPr>
              <a:t> </a:t>
            </a:r>
            <a:r>
              <a:rPr lang="en-US" sz="2000" b="1" dirty="0" err="1">
                <a:latin typeface="Arial" pitchFamily="34" charset="0"/>
                <a:cs typeface="Arial" pitchFamily="34" charset="0"/>
              </a:rPr>
              <a:t>açıklanmalı</a:t>
            </a:r>
            <a:r>
              <a:rPr lang="en-US" sz="2000" b="1" dirty="0">
                <a:latin typeface="Arial" pitchFamily="34" charset="0"/>
                <a:cs typeface="Arial" pitchFamily="34" charset="0"/>
              </a:rPr>
              <a:t> ve </a:t>
            </a:r>
            <a:r>
              <a:rPr lang="en-US" sz="2000" b="1" dirty="0" err="1">
                <a:latin typeface="Arial" pitchFamily="34" charset="0"/>
                <a:cs typeface="Arial" pitchFamily="34" charset="0"/>
              </a:rPr>
              <a:t>iyi</a:t>
            </a:r>
            <a:r>
              <a:rPr lang="en-US" sz="2000" b="1" dirty="0">
                <a:latin typeface="Arial" pitchFamily="34" charset="0"/>
                <a:cs typeface="Arial" pitchFamily="34" charset="0"/>
              </a:rPr>
              <a:t> </a:t>
            </a:r>
            <a:r>
              <a:rPr lang="en-US" sz="2000" b="1" dirty="0" err="1">
                <a:latin typeface="Arial" pitchFamily="34" charset="0"/>
                <a:cs typeface="Arial" pitchFamily="34" charset="0"/>
              </a:rPr>
              <a:t>tartışılarak</a:t>
            </a:r>
            <a:r>
              <a:rPr lang="en-US" sz="2000" b="1" dirty="0">
                <a:latin typeface="Arial" pitchFamily="34" charset="0"/>
                <a:cs typeface="Arial" pitchFamily="34" charset="0"/>
              </a:rPr>
              <a:t> </a:t>
            </a:r>
            <a:r>
              <a:rPr lang="en-US" sz="2000" b="1" dirty="0" err="1">
                <a:latin typeface="Arial" pitchFamily="34" charset="0"/>
                <a:cs typeface="Arial" pitchFamily="34" charset="0"/>
              </a:rPr>
              <a:t>gerekçelendirilmeli</a:t>
            </a:r>
            <a:r>
              <a:rPr lang="tr-TR" sz="2000" b="1" dirty="0">
                <a:latin typeface="Arial" pitchFamily="34" charset="0"/>
                <a:cs typeface="Arial" pitchFamily="34" charset="0"/>
              </a:rPr>
              <a:t>.</a:t>
            </a:r>
            <a:endParaRPr lang="en-US" sz="2000" b="1" dirty="0">
              <a:latin typeface="Arial" pitchFamily="34" charset="0"/>
              <a:cs typeface="Arial" pitchFamily="34" charset="0"/>
            </a:endParaRPr>
          </a:p>
        </p:txBody>
      </p:sp>
      <p:pic>
        <p:nvPicPr>
          <p:cNvPr id="9" name="Picture 2" descr="F:\Users\Celik2\Desktop\YRE brochure\fotograf brochure\foto4.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3536505" y="3429000"/>
            <a:ext cx="4824536" cy="3332671"/>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491" y="1916831"/>
            <a:ext cx="11813059" cy="4632249"/>
          </a:xfrm>
        </p:spPr>
        <p:txBody>
          <a:bodyPr>
            <a:noAutofit/>
          </a:bodyPr>
          <a:lstStyle/>
          <a:p>
            <a:pPr>
              <a:lnSpc>
                <a:spcPct val="150000"/>
              </a:lnSpc>
            </a:pPr>
            <a:r>
              <a:rPr lang="en-US" sz="2000" b="1" dirty="0" err="1">
                <a:latin typeface="Arial" pitchFamily="34" charset="0"/>
                <a:cs typeface="Arial" pitchFamily="34" charset="0"/>
              </a:rPr>
              <a:t>Hedef</a:t>
            </a:r>
            <a:r>
              <a:rPr lang="en-US" sz="2000" b="1" dirty="0">
                <a:latin typeface="Arial" pitchFamily="34" charset="0"/>
                <a:cs typeface="Arial" pitchFamily="34" charset="0"/>
              </a:rPr>
              <a:t> </a:t>
            </a:r>
            <a:r>
              <a:rPr lang="en-US" sz="2000" b="1" dirty="0" err="1">
                <a:latin typeface="Arial" pitchFamily="34" charset="0"/>
                <a:cs typeface="Arial" pitchFamily="34" charset="0"/>
              </a:rPr>
              <a:t>izleyici</a:t>
            </a:r>
            <a:r>
              <a:rPr lang="en-US" sz="2000" b="1" dirty="0">
                <a:latin typeface="Arial" pitchFamily="34" charset="0"/>
                <a:cs typeface="Arial" pitchFamily="34" charset="0"/>
              </a:rPr>
              <a:t> </a:t>
            </a:r>
            <a:r>
              <a:rPr lang="en-US" sz="2000" b="1" dirty="0" err="1">
                <a:latin typeface="Arial" pitchFamily="34" charset="0"/>
                <a:cs typeface="Arial" pitchFamily="34" charset="0"/>
              </a:rPr>
              <a:t>kitlenizi</a:t>
            </a:r>
            <a:r>
              <a:rPr lang="en-US" sz="2000" b="1" dirty="0">
                <a:latin typeface="Arial" pitchFamily="34" charset="0"/>
                <a:cs typeface="Arial" pitchFamily="34" charset="0"/>
              </a:rPr>
              <a:t> </a:t>
            </a:r>
            <a:r>
              <a:rPr lang="en-US" sz="2000" b="1" dirty="0" err="1">
                <a:latin typeface="Arial" pitchFamily="34" charset="0"/>
                <a:cs typeface="Arial" pitchFamily="34" charset="0"/>
              </a:rPr>
              <a:t>belirleyin</a:t>
            </a:r>
            <a:r>
              <a:rPr lang="en-US" sz="2000" b="1" dirty="0">
                <a:latin typeface="Arial" pitchFamily="34" charset="0"/>
                <a:cs typeface="Arial" pitchFamily="34" charset="0"/>
              </a:rPr>
              <a:t> ve  </a:t>
            </a:r>
            <a:r>
              <a:rPr lang="en-US" sz="2000" b="1" dirty="0" err="1">
                <a:latin typeface="Arial" pitchFamily="34" charset="0"/>
                <a:cs typeface="Arial" pitchFamily="34" charset="0"/>
              </a:rPr>
              <a:t>onlara</a:t>
            </a:r>
            <a:r>
              <a:rPr lang="en-US" sz="2000" b="1" dirty="0">
                <a:latin typeface="Arial" pitchFamily="34" charset="0"/>
                <a:cs typeface="Arial" pitchFamily="34" charset="0"/>
              </a:rPr>
              <a:t> </a:t>
            </a:r>
            <a:r>
              <a:rPr lang="en-US" sz="2000" b="1" dirty="0" err="1">
                <a:latin typeface="Arial" pitchFamily="34" charset="0"/>
                <a:cs typeface="Arial" pitchFamily="34" charset="0"/>
              </a:rPr>
              <a:t>ulaşıp</a:t>
            </a:r>
            <a:r>
              <a:rPr lang="en-US" sz="2000" b="1" dirty="0">
                <a:latin typeface="Arial" pitchFamily="34" charset="0"/>
                <a:cs typeface="Arial" pitchFamily="34" charset="0"/>
              </a:rPr>
              <a:t> </a:t>
            </a:r>
            <a:r>
              <a:rPr lang="en-US" sz="2000" b="1" dirty="0" err="1">
                <a:latin typeface="Arial" pitchFamily="34" charset="0"/>
                <a:cs typeface="Arial" pitchFamily="34" charset="0"/>
              </a:rPr>
              <a:t>iletişim</a:t>
            </a:r>
            <a:r>
              <a:rPr lang="en-US" sz="2000" b="1" dirty="0">
                <a:latin typeface="Arial" pitchFamily="34" charset="0"/>
                <a:cs typeface="Arial" pitchFamily="34" charset="0"/>
              </a:rPr>
              <a:t> </a:t>
            </a:r>
            <a:r>
              <a:rPr lang="en-US" sz="2000" b="1" dirty="0" err="1">
                <a:latin typeface="Arial" pitchFamily="34" charset="0"/>
                <a:cs typeface="Arial" pitchFamily="34" charset="0"/>
              </a:rPr>
              <a:t>kurmak</a:t>
            </a:r>
            <a:r>
              <a:rPr lang="en-US" sz="2000" b="1" dirty="0">
                <a:latin typeface="Arial" pitchFamily="34" charset="0"/>
                <a:cs typeface="Arial" pitchFamily="34" charset="0"/>
              </a:rPr>
              <a:t> </a:t>
            </a:r>
            <a:r>
              <a:rPr lang="en-US" sz="2000" b="1" dirty="0" err="1">
                <a:latin typeface="Arial" pitchFamily="34" charset="0"/>
                <a:cs typeface="Arial" pitchFamily="34" charset="0"/>
              </a:rPr>
              <a:t>için</a:t>
            </a:r>
            <a:r>
              <a:rPr lang="en-US" sz="2000" b="1" dirty="0">
                <a:latin typeface="Arial" pitchFamily="34" charset="0"/>
                <a:cs typeface="Arial" pitchFamily="34" charset="0"/>
              </a:rPr>
              <a:t> en </a:t>
            </a:r>
            <a:r>
              <a:rPr lang="en-US" sz="2000" b="1" dirty="0" err="1">
                <a:latin typeface="Arial" pitchFamily="34" charset="0"/>
                <a:cs typeface="Arial" pitchFamily="34" charset="0"/>
              </a:rPr>
              <a:t>iyi</a:t>
            </a:r>
            <a:r>
              <a:rPr lang="en-US" sz="2000" b="1" dirty="0">
                <a:latin typeface="Arial" pitchFamily="34" charset="0"/>
                <a:cs typeface="Arial" pitchFamily="34" charset="0"/>
              </a:rPr>
              <a:t> </a:t>
            </a:r>
            <a:r>
              <a:rPr lang="en-US" sz="2000" b="1" dirty="0" err="1">
                <a:latin typeface="Arial" pitchFamily="34" charset="0"/>
                <a:cs typeface="Arial" pitchFamily="34" charset="0"/>
              </a:rPr>
              <a:t>yolu</a:t>
            </a:r>
            <a:r>
              <a:rPr lang="en-US" sz="2000" b="1" dirty="0">
                <a:latin typeface="Arial" pitchFamily="34" charset="0"/>
                <a:cs typeface="Arial" pitchFamily="34" charset="0"/>
              </a:rPr>
              <a:t> </a:t>
            </a:r>
            <a:r>
              <a:rPr lang="en-US" sz="2000" b="1" dirty="0" err="1">
                <a:latin typeface="Arial" pitchFamily="34" charset="0"/>
                <a:cs typeface="Arial" pitchFamily="34" charset="0"/>
              </a:rPr>
              <a:t>seçin</a:t>
            </a:r>
            <a:r>
              <a:rPr lang="en-US" sz="2000" b="1" dirty="0">
                <a:latin typeface="Arial" pitchFamily="34" charset="0"/>
                <a:cs typeface="Arial" pitchFamily="34" charset="0"/>
              </a:rPr>
              <a:t> </a:t>
            </a:r>
          </a:p>
          <a:p>
            <a:pPr>
              <a:lnSpc>
                <a:spcPct val="150000"/>
              </a:lnSpc>
            </a:pPr>
            <a:r>
              <a:rPr lang="en-US" sz="2000" b="1" dirty="0" err="1">
                <a:latin typeface="Arial" pitchFamily="34" charset="0"/>
                <a:cs typeface="Arial" pitchFamily="34" charset="0"/>
              </a:rPr>
              <a:t>Sunacağınız</a:t>
            </a:r>
            <a:r>
              <a:rPr lang="en-US" sz="2000" b="1" dirty="0">
                <a:latin typeface="Arial" pitchFamily="34" charset="0"/>
                <a:cs typeface="Arial" pitchFamily="34" charset="0"/>
              </a:rPr>
              <a:t> </a:t>
            </a:r>
            <a:r>
              <a:rPr lang="en-US" sz="2000" b="1" dirty="0" err="1">
                <a:latin typeface="Arial" pitchFamily="34" charset="0"/>
                <a:cs typeface="Arial" pitchFamily="34" charset="0"/>
              </a:rPr>
              <a:t>konu</a:t>
            </a:r>
            <a:r>
              <a:rPr lang="en-US" sz="2000" b="1" dirty="0">
                <a:latin typeface="Arial" pitchFamily="34" charset="0"/>
                <a:cs typeface="Arial" pitchFamily="34" charset="0"/>
              </a:rPr>
              <a:t> </a:t>
            </a:r>
            <a:r>
              <a:rPr lang="en-US" sz="2000" b="1" dirty="0" err="1">
                <a:latin typeface="Arial" pitchFamily="34" charset="0"/>
                <a:cs typeface="Arial" pitchFamily="34" charset="0"/>
              </a:rPr>
              <a:t>hakkında</a:t>
            </a:r>
            <a:r>
              <a:rPr lang="en-US" sz="2000" b="1" dirty="0">
                <a:latin typeface="Arial" pitchFamily="34" charset="0"/>
                <a:cs typeface="Arial" pitchFamily="34" charset="0"/>
              </a:rPr>
              <a:t> plan </a:t>
            </a:r>
            <a:r>
              <a:rPr lang="en-US" sz="2000" b="1" dirty="0" err="1">
                <a:latin typeface="Arial" pitchFamily="34" charset="0"/>
                <a:cs typeface="Arial" pitchFamily="34" charset="0"/>
              </a:rPr>
              <a:t>yapın</a:t>
            </a:r>
            <a:r>
              <a:rPr lang="tr-TR" sz="2000" b="1" dirty="0">
                <a:latin typeface="Arial" pitchFamily="34" charset="0"/>
                <a:cs typeface="Arial" pitchFamily="34" charset="0"/>
              </a:rPr>
              <a:t> </a:t>
            </a:r>
            <a:r>
              <a:rPr lang="en-US" sz="2000" b="1" dirty="0">
                <a:latin typeface="Arial" pitchFamily="34" charset="0"/>
                <a:cs typeface="Arial" pitchFamily="34" charset="0"/>
              </a:rPr>
              <a:t>(</a:t>
            </a:r>
            <a:r>
              <a:rPr lang="en-US" sz="2000" b="1" dirty="0" err="1">
                <a:latin typeface="Arial" pitchFamily="34" charset="0"/>
                <a:cs typeface="Arial" pitchFamily="34" charset="0"/>
              </a:rPr>
              <a:t>Bilgilenmeye</a:t>
            </a:r>
            <a:r>
              <a:rPr lang="en-US" sz="2000" b="1" dirty="0">
                <a:latin typeface="Arial" pitchFamily="34" charset="0"/>
                <a:cs typeface="Arial" pitchFamily="34" charset="0"/>
              </a:rPr>
              <a:t> </a:t>
            </a:r>
            <a:r>
              <a:rPr lang="en-US" sz="2000" b="1" dirty="0" err="1">
                <a:latin typeface="Arial" pitchFamily="34" charset="0"/>
                <a:cs typeface="Arial" pitchFamily="34" charset="0"/>
              </a:rPr>
              <a:t>kimin</a:t>
            </a:r>
            <a:r>
              <a:rPr lang="en-US" sz="2000" b="1" dirty="0">
                <a:latin typeface="Arial" pitchFamily="34" charset="0"/>
                <a:cs typeface="Arial" pitchFamily="34" charset="0"/>
              </a:rPr>
              <a:t> </a:t>
            </a:r>
            <a:r>
              <a:rPr lang="en-US" sz="2000" b="1" dirty="0" err="1">
                <a:latin typeface="Arial" pitchFamily="34" charset="0"/>
                <a:cs typeface="Arial" pitchFamily="34" charset="0"/>
              </a:rPr>
              <a:t>ihtiyacı</a:t>
            </a:r>
            <a:r>
              <a:rPr lang="en-US" sz="2000" b="1" dirty="0">
                <a:latin typeface="Arial" pitchFamily="34" charset="0"/>
                <a:cs typeface="Arial" pitchFamily="34" charset="0"/>
              </a:rPr>
              <a:t> var? </a:t>
            </a:r>
            <a:r>
              <a:rPr lang="en-US" sz="2000" b="1" dirty="0" err="1">
                <a:latin typeface="Arial" pitchFamily="34" charset="0"/>
                <a:cs typeface="Arial" pitchFamily="34" charset="0"/>
              </a:rPr>
              <a:t>nasıl</a:t>
            </a:r>
            <a:r>
              <a:rPr lang="en-US" sz="2000" b="1" dirty="0">
                <a:latin typeface="Arial" pitchFamily="34" charset="0"/>
                <a:cs typeface="Arial" pitchFamily="34" charset="0"/>
              </a:rPr>
              <a:t>? Ne </a:t>
            </a:r>
            <a:r>
              <a:rPr lang="en-US" sz="2000" b="1" dirty="0" err="1">
                <a:latin typeface="Arial" pitchFamily="34" charset="0"/>
                <a:cs typeface="Arial" pitchFamily="34" charset="0"/>
              </a:rPr>
              <a:t>zaman</a:t>
            </a:r>
            <a:r>
              <a:rPr lang="en-US" sz="2000" b="1" dirty="0">
                <a:latin typeface="Arial" pitchFamily="34" charset="0"/>
                <a:cs typeface="Arial" pitchFamily="34" charset="0"/>
              </a:rPr>
              <a:t>?)</a:t>
            </a:r>
          </a:p>
          <a:p>
            <a:pPr lvl="0">
              <a:lnSpc>
                <a:spcPct val="150000"/>
              </a:lnSpc>
            </a:pPr>
            <a:r>
              <a:rPr lang="en-US" sz="2000" b="1" dirty="0" err="1">
                <a:latin typeface="Arial" pitchFamily="34" charset="0"/>
                <a:cs typeface="Arial" pitchFamily="34" charset="0"/>
              </a:rPr>
              <a:t>Ele</a:t>
            </a:r>
            <a:r>
              <a:rPr lang="en-US" sz="2000" b="1" dirty="0">
                <a:latin typeface="Arial" pitchFamily="34" charset="0"/>
                <a:cs typeface="Arial" pitchFamily="34" charset="0"/>
              </a:rPr>
              <a:t> </a:t>
            </a:r>
            <a:r>
              <a:rPr lang="en-US" sz="2000" b="1" dirty="0" err="1">
                <a:latin typeface="Arial" pitchFamily="34" charset="0"/>
                <a:cs typeface="Arial" pitchFamily="34" charset="0"/>
              </a:rPr>
              <a:t>aldığınız</a:t>
            </a:r>
            <a:r>
              <a:rPr lang="en-US" sz="2000" b="1" dirty="0">
                <a:latin typeface="Arial" pitchFamily="34" charset="0"/>
                <a:cs typeface="Arial" pitchFamily="34" charset="0"/>
              </a:rPr>
              <a:t> </a:t>
            </a:r>
            <a:r>
              <a:rPr lang="en-US" sz="2000" b="1" dirty="0" err="1">
                <a:latin typeface="Arial" pitchFamily="34" charset="0"/>
                <a:cs typeface="Arial" pitchFamily="34" charset="0"/>
              </a:rPr>
              <a:t>konuda</a:t>
            </a:r>
            <a:r>
              <a:rPr lang="en-US" sz="2000" b="1" dirty="0">
                <a:latin typeface="Arial" pitchFamily="34" charset="0"/>
                <a:cs typeface="Arial" pitchFamily="34" charset="0"/>
              </a:rPr>
              <a:t> </a:t>
            </a:r>
            <a:r>
              <a:rPr lang="en-US" sz="2000" b="1" dirty="0" err="1">
                <a:latin typeface="Arial" pitchFamily="34" charset="0"/>
                <a:cs typeface="Arial" pitchFamily="34" charset="0"/>
              </a:rPr>
              <a:t>makale</a:t>
            </a:r>
            <a:r>
              <a:rPr lang="en-US" sz="2000" b="1" dirty="0">
                <a:latin typeface="Arial" pitchFamily="34" charset="0"/>
                <a:cs typeface="Arial" pitchFamily="34" charset="0"/>
              </a:rPr>
              <a:t>, </a:t>
            </a:r>
            <a:r>
              <a:rPr lang="en-US" sz="2000" b="1" dirty="0" err="1">
                <a:latin typeface="Arial" pitchFamily="34" charset="0"/>
                <a:cs typeface="Arial" pitchFamily="34" charset="0"/>
              </a:rPr>
              <a:t>fotoğraf</a:t>
            </a:r>
            <a:r>
              <a:rPr lang="en-US" sz="2000" b="1" dirty="0">
                <a:latin typeface="Arial" pitchFamily="34" charset="0"/>
                <a:cs typeface="Arial" pitchFamily="34" charset="0"/>
              </a:rPr>
              <a:t> </a:t>
            </a:r>
            <a:r>
              <a:rPr lang="en-US" sz="2000" b="1" dirty="0" err="1">
                <a:latin typeface="Arial" pitchFamily="34" charset="0"/>
                <a:cs typeface="Arial" pitchFamily="34" charset="0"/>
              </a:rPr>
              <a:t>ya</a:t>
            </a:r>
            <a:r>
              <a:rPr lang="en-US" sz="2000" b="1" dirty="0">
                <a:latin typeface="Arial" pitchFamily="34" charset="0"/>
                <a:cs typeface="Arial" pitchFamily="34" charset="0"/>
              </a:rPr>
              <a:t> da video </a:t>
            </a:r>
            <a:r>
              <a:rPr lang="en-US" sz="2000" b="1" dirty="0" err="1">
                <a:latin typeface="Arial" pitchFamily="34" charset="0"/>
                <a:cs typeface="Arial" pitchFamily="34" charset="0"/>
              </a:rPr>
              <a:t>hazırlayın</a:t>
            </a:r>
            <a:endParaRPr lang="tr-TR" sz="2000" b="1" dirty="0">
              <a:latin typeface="Arial" pitchFamily="34" charset="0"/>
              <a:cs typeface="Arial" pitchFamily="34" charset="0"/>
            </a:endParaRPr>
          </a:p>
          <a:p>
            <a:pPr lvl="0">
              <a:lnSpc>
                <a:spcPct val="150000"/>
              </a:lnSpc>
            </a:pPr>
            <a:r>
              <a:rPr lang="en-US" sz="2000" b="1" dirty="0" err="1">
                <a:latin typeface="Arial" pitchFamily="34" charset="0"/>
                <a:cs typeface="Arial" pitchFamily="34" charset="0"/>
              </a:rPr>
              <a:t>Değişim</a:t>
            </a:r>
            <a:r>
              <a:rPr lang="en-US" sz="2000" b="1" dirty="0">
                <a:latin typeface="Arial" pitchFamily="34" charset="0"/>
                <a:cs typeface="Arial" pitchFamily="34" charset="0"/>
              </a:rPr>
              <a:t> ve </a:t>
            </a:r>
            <a:r>
              <a:rPr lang="en-US" sz="2000" b="1" dirty="0" err="1">
                <a:latin typeface="Arial" pitchFamily="34" charset="0"/>
                <a:cs typeface="Arial" pitchFamily="34" charset="0"/>
              </a:rPr>
              <a:t>çözüm</a:t>
            </a:r>
            <a:r>
              <a:rPr lang="en-US" sz="2000" b="1" dirty="0">
                <a:latin typeface="Arial" pitchFamily="34" charset="0"/>
                <a:cs typeface="Arial" pitchFamily="34" charset="0"/>
              </a:rPr>
              <a:t> </a:t>
            </a:r>
            <a:r>
              <a:rPr lang="en-US" sz="2000" b="1" dirty="0" err="1">
                <a:latin typeface="Arial" pitchFamily="34" charset="0"/>
                <a:cs typeface="Arial" pitchFamily="34" charset="0"/>
              </a:rPr>
              <a:t>üretmek</a:t>
            </a:r>
            <a:r>
              <a:rPr lang="en-US" sz="2000" b="1" dirty="0">
                <a:latin typeface="Arial" pitchFamily="34" charset="0"/>
                <a:cs typeface="Arial" pitchFamily="34" charset="0"/>
              </a:rPr>
              <a:t> </a:t>
            </a:r>
            <a:r>
              <a:rPr lang="en-US" sz="2000" b="1" dirty="0" err="1">
                <a:latin typeface="Arial" pitchFamily="34" charset="0"/>
                <a:cs typeface="Arial" pitchFamily="34" charset="0"/>
              </a:rPr>
              <a:t>için</a:t>
            </a:r>
            <a:r>
              <a:rPr lang="en-US" sz="2000" b="1" dirty="0">
                <a:latin typeface="Arial" pitchFamily="34" charset="0"/>
                <a:cs typeface="Arial" pitchFamily="34" charset="0"/>
              </a:rPr>
              <a:t> </a:t>
            </a:r>
            <a:r>
              <a:rPr lang="en-US" sz="2000" b="1" dirty="0" err="1">
                <a:latin typeface="Arial" pitchFamily="34" charset="0"/>
                <a:cs typeface="Arial" pitchFamily="34" charset="0"/>
              </a:rPr>
              <a:t>olumlu</a:t>
            </a:r>
            <a:r>
              <a:rPr lang="en-US" sz="2000" b="1" dirty="0">
                <a:latin typeface="Arial" pitchFamily="34" charset="0"/>
                <a:cs typeface="Arial" pitchFamily="34" charset="0"/>
              </a:rPr>
              <a:t> </a:t>
            </a:r>
            <a:r>
              <a:rPr lang="en-US" sz="2000" b="1" dirty="0" err="1">
                <a:latin typeface="Arial" pitchFamily="34" charset="0"/>
                <a:cs typeface="Arial" pitchFamily="34" charset="0"/>
              </a:rPr>
              <a:t>yaklaşın</a:t>
            </a:r>
            <a:endParaRPr lang="en-US" sz="2000" b="1" dirty="0">
              <a:latin typeface="Arial" pitchFamily="34" charset="0"/>
              <a:cs typeface="Arial" pitchFamily="34" charset="0"/>
            </a:endParaRPr>
          </a:p>
        </p:txBody>
      </p:sp>
      <p:sp>
        <p:nvSpPr>
          <p:cNvPr id="6" name="Title 1"/>
          <p:cNvSpPr txBox="1">
            <a:spLocks/>
          </p:cNvSpPr>
          <p:nvPr/>
        </p:nvSpPr>
        <p:spPr>
          <a:xfrm>
            <a:off x="2089720" y="308919"/>
            <a:ext cx="8289956" cy="1408669"/>
          </a:xfrm>
          <a:prstGeom prst="rect">
            <a:avLst/>
          </a:prstGeom>
          <a:solidFill>
            <a:schemeClr val="accent2"/>
          </a:solidFill>
        </p:spPr>
        <p:txBody>
          <a:bodyPr vert="horz" lIns="91440" tIns="45720" rIns="91440" bIns="45720" rtlCol="0" anchor="ctr">
            <a:normAutofit/>
          </a:bodyPr>
          <a:lstStyle/>
          <a:p>
            <a:pPr algn="ctr">
              <a:spcBef>
                <a:spcPct val="0"/>
              </a:spcBef>
              <a:defRPr/>
            </a:pPr>
            <a:r>
              <a:rPr lang="en-US" sz="3200" b="1" dirty="0">
                <a:latin typeface="Arial" pitchFamily="34" charset="0"/>
                <a:ea typeface="+mj-ea"/>
                <a:cs typeface="Arial" pitchFamily="34" charset="0"/>
              </a:rPr>
              <a:t>3. ADIM : </a:t>
            </a:r>
            <a:r>
              <a:rPr lang="tr-TR" sz="3200" b="1" cap="all" dirty="0">
                <a:latin typeface="Arial" pitchFamily="34" charset="0"/>
                <a:ea typeface="+mj-ea"/>
                <a:cs typeface="Arial" pitchFamily="34" charset="0"/>
              </a:rPr>
              <a:t>HABER YAP</a:t>
            </a:r>
            <a:endParaRPr lang="en-US" sz="3200" b="1" dirty="0">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211" y="1816443"/>
            <a:ext cx="11417643" cy="4399006"/>
          </a:xfrm>
        </p:spPr>
        <p:txBody>
          <a:bodyPr>
            <a:normAutofit fontScale="77500" lnSpcReduction="20000"/>
          </a:bodyPr>
          <a:lstStyle/>
          <a:p>
            <a:pPr>
              <a:buNone/>
            </a:pPr>
            <a:r>
              <a:rPr lang="tr-TR" sz="4600" b="1" dirty="0">
                <a:latin typeface="Arial" pitchFamily="34" charset="0"/>
                <a:cs typeface="Arial" pitchFamily="34" charset="0"/>
              </a:rPr>
              <a:t>	</a:t>
            </a:r>
            <a:r>
              <a:rPr lang="en-US" sz="4600" b="1" dirty="0" err="1">
                <a:latin typeface="Arial" pitchFamily="34" charset="0"/>
                <a:cs typeface="Arial" pitchFamily="34" charset="0"/>
              </a:rPr>
              <a:t>Yerel</a:t>
            </a:r>
            <a:r>
              <a:rPr lang="en-US" sz="4600" b="1" dirty="0">
                <a:latin typeface="Arial" pitchFamily="34" charset="0"/>
                <a:cs typeface="Arial" pitchFamily="34" charset="0"/>
              </a:rPr>
              <a:t> </a:t>
            </a:r>
            <a:r>
              <a:rPr lang="en-US" sz="4600" b="1" dirty="0" err="1">
                <a:latin typeface="Arial" pitchFamily="34" charset="0"/>
                <a:cs typeface="Arial" pitchFamily="34" charset="0"/>
              </a:rPr>
              <a:t>izleyici</a:t>
            </a:r>
            <a:r>
              <a:rPr lang="en-US" sz="4600" b="1" dirty="0">
                <a:latin typeface="Arial" pitchFamily="34" charset="0"/>
                <a:cs typeface="Arial" pitchFamily="34" charset="0"/>
              </a:rPr>
              <a:t> </a:t>
            </a:r>
            <a:r>
              <a:rPr lang="en-US" sz="4600" b="1" dirty="0" err="1">
                <a:latin typeface="Arial" pitchFamily="34" charset="0"/>
                <a:cs typeface="Arial" pitchFamily="34" charset="0"/>
              </a:rPr>
              <a:t>için</a:t>
            </a:r>
            <a:r>
              <a:rPr lang="en-US" sz="4600" b="1" dirty="0">
                <a:latin typeface="Arial" pitchFamily="34" charset="0"/>
                <a:cs typeface="Arial" pitchFamily="34" charset="0"/>
              </a:rPr>
              <a:t> </a:t>
            </a:r>
            <a:r>
              <a:rPr lang="en-US" sz="4600" b="1" dirty="0" err="1">
                <a:latin typeface="Arial" pitchFamily="34" charset="0"/>
                <a:cs typeface="Arial" pitchFamily="34" charset="0"/>
              </a:rPr>
              <a:t>yayınlayın</a:t>
            </a:r>
            <a:r>
              <a:rPr lang="en-US" sz="4600" b="1" dirty="0">
                <a:latin typeface="Arial" pitchFamily="34" charset="0"/>
                <a:cs typeface="Arial" pitchFamily="34" charset="0"/>
              </a:rPr>
              <a:t>:</a:t>
            </a:r>
            <a:endParaRPr lang="tr-TR" sz="4600" b="1" dirty="0">
              <a:latin typeface="Arial" pitchFamily="34" charset="0"/>
              <a:cs typeface="Arial" pitchFamily="34" charset="0"/>
            </a:endParaRPr>
          </a:p>
          <a:p>
            <a:pPr>
              <a:buNone/>
            </a:pPr>
            <a:endParaRPr lang="tr-TR" sz="4600" b="1" dirty="0">
              <a:latin typeface="Arial" pitchFamily="34" charset="0"/>
              <a:cs typeface="Arial" pitchFamily="34" charset="0"/>
            </a:endParaRPr>
          </a:p>
          <a:p>
            <a:pPr>
              <a:buNone/>
            </a:pPr>
            <a:r>
              <a:rPr lang="tr-TR" sz="4600" b="1" dirty="0">
                <a:latin typeface="Arial" pitchFamily="34" charset="0"/>
                <a:cs typeface="Arial" pitchFamily="34" charset="0"/>
              </a:rPr>
              <a:t>	</a:t>
            </a:r>
            <a:r>
              <a:rPr lang="en-US" sz="4600" b="1" dirty="0" err="1">
                <a:latin typeface="Arial" pitchFamily="34" charset="0"/>
                <a:cs typeface="Arial" pitchFamily="34" charset="0"/>
              </a:rPr>
              <a:t>Ürettiğiniz</a:t>
            </a:r>
            <a:r>
              <a:rPr lang="en-US" sz="4600" b="1" dirty="0">
                <a:latin typeface="Arial" pitchFamily="34" charset="0"/>
                <a:cs typeface="Arial" pitchFamily="34" charset="0"/>
              </a:rPr>
              <a:t> </a:t>
            </a:r>
            <a:r>
              <a:rPr lang="en-US" sz="4600" b="1" dirty="0" err="1">
                <a:latin typeface="Arial" pitchFamily="34" charset="0"/>
                <a:cs typeface="Arial" pitchFamily="34" charset="0"/>
              </a:rPr>
              <a:t>çalışmayı</a:t>
            </a:r>
            <a:r>
              <a:rPr lang="en-US" sz="4600" b="1" dirty="0">
                <a:latin typeface="Arial" pitchFamily="34" charset="0"/>
                <a:cs typeface="Arial" pitchFamily="34" charset="0"/>
              </a:rPr>
              <a:t>, YouTube, </a:t>
            </a:r>
            <a:r>
              <a:rPr lang="en-US" sz="4600" b="1" dirty="0" err="1">
                <a:latin typeface="Arial" pitchFamily="34" charset="0"/>
                <a:cs typeface="Arial" pitchFamily="34" charset="0"/>
              </a:rPr>
              <a:t>gazete</a:t>
            </a:r>
            <a:r>
              <a:rPr lang="en-US" sz="4600" b="1" dirty="0">
                <a:latin typeface="Arial" pitchFamily="34" charset="0"/>
                <a:cs typeface="Arial" pitchFamily="34" charset="0"/>
              </a:rPr>
              <a:t>, </a:t>
            </a:r>
            <a:r>
              <a:rPr lang="en-US" sz="4600" b="1" dirty="0" err="1">
                <a:latin typeface="Arial" pitchFamily="34" charset="0"/>
                <a:cs typeface="Arial" pitchFamily="34" charset="0"/>
              </a:rPr>
              <a:t>dergi</a:t>
            </a:r>
            <a:r>
              <a:rPr lang="en-US" sz="4600" b="1" dirty="0">
                <a:latin typeface="Arial" pitchFamily="34" charset="0"/>
                <a:cs typeface="Arial" pitchFamily="34" charset="0"/>
              </a:rPr>
              <a:t>,</a:t>
            </a:r>
            <a:r>
              <a:rPr lang="tr-TR" sz="4600" b="1" dirty="0">
                <a:latin typeface="Arial" pitchFamily="34" charset="0"/>
                <a:cs typeface="Arial" pitchFamily="34" charset="0"/>
              </a:rPr>
              <a:t> </a:t>
            </a:r>
            <a:r>
              <a:rPr lang="en-US" sz="4600" b="1" dirty="0" err="1">
                <a:latin typeface="Arial" pitchFamily="34" charset="0"/>
                <a:cs typeface="Arial" pitchFamily="34" charset="0"/>
              </a:rPr>
              <a:t>radyo</a:t>
            </a:r>
            <a:r>
              <a:rPr lang="en-US" sz="4600" b="1" dirty="0">
                <a:latin typeface="Arial" pitchFamily="34" charset="0"/>
                <a:cs typeface="Arial" pitchFamily="34" charset="0"/>
              </a:rPr>
              <a:t>, </a:t>
            </a:r>
            <a:r>
              <a:rPr lang="en-US" sz="4600" b="1" dirty="0" err="1">
                <a:latin typeface="Arial" pitchFamily="34" charset="0"/>
                <a:cs typeface="Arial" pitchFamily="34" charset="0"/>
              </a:rPr>
              <a:t>televizyon</a:t>
            </a:r>
            <a:r>
              <a:rPr lang="en-US" sz="4600" b="1" dirty="0">
                <a:latin typeface="Arial" pitchFamily="34" charset="0"/>
                <a:cs typeface="Arial" pitchFamily="34" charset="0"/>
              </a:rPr>
              <a:t>, </a:t>
            </a:r>
            <a:r>
              <a:rPr lang="en-US" sz="4600" b="1" dirty="0" err="1">
                <a:latin typeface="Arial" pitchFamily="34" charset="0"/>
                <a:cs typeface="Arial" pitchFamily="34" charset="0"/>
              </a:rPr>
              <a:t>sosyal</a:t>
            </a:r>
            <a:r>
              <a:rPr lang="en-US" sz="4600" b="1" dirty="0">
                <a:latin typeface="Arial" pitchFamily="34" charset="0"/>
                <a:cs typeface="Arial" pitchFamily="34" charset="0"/>
              </a:rPr>
              <a:t> </a:t>
            </a:r>
            <a:r>
              <a:rPr lang="en-US" sz="4600" b="1" dirty="0" err="1">
                <a:latin typeface="Arial" pitchFamily="34" charset="0"/>
                <a:cs typeface="Arial" pitchFamily="34" charset="0"/>
              </a:rPr>
              <a:t>medya,sergi</a:t>
            </a:r>
            <a:r>
              <a:rPr lang="en-US" sz="4600" b="1" dirty="0">
                <a:latin typeface="Arial" pitchFamily="34" charset="0"/>
                <a:cs typeface="Arial" pitchFamily="34" charset="0"/>
              </a:rPr>
              <a:t>,</a:t>
            </a:r>
            <a:r>
              <a:rPr lang="tr-TR" sz="4600" b="1" dirty="0">
                <a:latin typeface="Arial" pitchFamily="34" charset="0"/>
                <a:cs typeface="Arial" pitchFamily="34" charset="0"/>
              </a:rPr>
              <a:t> </a:t>
            </a:r>
            <a:r>
              <a:rPr lang="en-US" sz="4600" b="1" dirty="0">
                <a:latin typeface="Arial" pitchFamily="34" charset="0"/>
                <a:cs typeface="Arial" pitchFamily="34" charset="0"/>
              </a:rPr>
              <a:t>film </a:t>
            </a:r>
            <a:r>
              <a:rPr lang="en-US" sz="4600" b="1" dirty="0" err="1">
                <a:latin typeface="Arial" pitchFamily="34" charset="0"/>
                <a:cs typeface="Arial" pitchFamily="34" charset="0"/>
              </a:rPr>
              <a:t>gösterisi</a:t>
            </a:r>
            <a:r>
              <a:rPr lang="en-US" sz="4600" b="1" dirty="0">
                <a:latin typeface="Arial" pitchFamily="34" charset="0"/>
                <a:cs typeface="Arial" pitchFamily="34" charset="0"/>
              </a:rPr>
              <a:t> </a:t>
            </a:r>
            <a:r>
              <a:rPr lang="en-US" sz="4600" b="1" dirty="0" err="1">
                <a:latin typeface="Arial" pitchFamily="34" charset="0"/>
                <a:cs typeface="Arial" pitchFamily="34" charset="0"/>
              </a:rPr>
              <a:t>gibi</a:t>
            </a:r>
            <a:r>
              <a:rPr lang="en-US" sz="4600" b="1" dirty="0">
                <a:latin typeface="Arial" pitchFamily="34" charset="0"/>
                <a:cs typeface="Arial" pitchFamily="34" charset="0"/>
              </a:rPr>
              <a:t> </a:t>
            </a:r>
            <a:r>
              <a:rPr lang="en-US" sz="4600" b="1" dirty="0" err="1">
                <a:latin typeface="Arial" pitchFamily="34" charset="0"/>
                <a:cs typeface="Arial" pitchFamily="34" charset="0"/>
              </a:rPr>
              <a:t>yerlerde</a:t>
            </a:r>
            <a:r>
              <a:rPr lang="en-US" sz="4600" b="1" dirty="0">
                <a:latin typeface="Arial" pitchFamily="34" charset="0"/>
                <a:cs typeface="Arial" pitchFamily="34" charset="0"/>
              </a:rPr>
              <a:t> </a:t>
            </a:r>
            <a:r>
              <a:rPr lang="en-US" sz="4600" b="1" dirty="0" err="1">
                <a:latin typeface="Arial" pitchFamily="34" charset="0"/>
                <a:cs typeface="Arial" pitchFamily="34" charset="0"/>
              </a:rPr>
              <a:t>yayınlayıp</a:t>
            </a:r>
            <a:r>
              <a:rPr lang="en-US" sz="4600" b="1" dirty="0">
                <a:latin typeface="Arial" pitchFamily="34" charset="0"/>
                <a:cs typeface="Arial" pitchFamily="34" charset="0"/>
              </a:rPr>
              <a:t> </a:t>
            </a:r>
            <a:r>
              <a:rPr lang="en-US" sz="4600" b="1" dirty="0" err="1">
                <a:latin typeface="Arial" pitchFamily="34" charset="0"/>
                <a:cs typeface="Arial" pitchFamily="34" charset="0"/>
              </a:rPr>
              <a:t>paylaşın</a:t>
            </a:r>
            <a:r>
              <a:rPr lang="en-US" sz="4600" b="1" dirty="0">
                <a:latin typeface="Arial" pitchFamily="34" charset="0"/>
                <a:cs typeface="Arial" pitchFamily="34" charset="0"/>
              </a:rPr>
              <a:t>.</a:t>
            </a:r>
            <a:endParaRPr lang="tr-TR" sz="4600" b="1" dirty="0">
              <a:latin typeface="Arial" pitchFamily="34" charset="0"/>
              <a:cs typeface="Arial" pitchFamily="34" charset="0"/>
            </a:endParaRPr>
          </a:p>
          <a:p>
            <a:pPr>
              <a:buNone/>
            </a:pPr>
            <a:endParaRPr lang="tr-TR" sz="4600" b="1" dirty="0">
              <a:latin typeface="Arial" pitchFamily="34" charset="0"/>
              <a:cs typeface="Arial" pitchFamily="34" charset="0"/>
            </a:endParaRPr>
          </a:p>
          <a:p>
            <a:pPr>
              <a:buNone/>
            </a:pPr>
            <a:r>
              <a:rPr lang="tr-TR" sz="4600" b="1" dirty="0">
                <a:latin typeface="Arial" pitchFamily="34" charset="0"/>
                <a:cs typeface="Arial" pitchFamily="34" charset="0"/>
              </a:rPr>
              <a:t>	</a:t>
            </a:r>
            <a:r>
              <a:rPr lang="en-US" sz="4600" b="1" dirty="0" err="1">
                <a:latin typeface="Arial" pitchFamily="34" charset="0"/>
                <a:cs typeface="Arial" pitchFamily="34" charset="0"/>
              </a:rPr>
              <a:t>Siz</a:t>
            </a:r>
            <a:r>
              <a:rPr lang="en-US" sz="4600" b="1" dirty="0">
                <a:latin typeface="Arial" pitchFamily="34" charset="0"/>
                <a:cs typeface="Arial" pitchFamily="34" charset="0"/>
              </a:rPr>
              <a:t> </a:t>
            </a:r>
            <a:r>
              <a:rPr lang="en-US" sz="4600" b="1" dirty="0" err="1">
                <a:latin typeface="Arial" pitchFamily="34" charset="0"/>
                <a:cs typeface="Arial" pitchFamily="34" charset="0"/>
              </a:rPr>
              <a:t>ya</a:t>
            </a:r>
            <a:r>
              <a:rPr lang="en-US" sz="4600" b="1" dirty="0">
                <a:latin typeface="Arial" pitchFamily="34" charset="0"/>
                <a:cs typeface="Arial" pitchFamily="34" charset="0"/>
              </a:rPr>
              <a:t> da </a:t>
            </a:r>
            <a:r>
              <a:rPr lang="en-US" sz="4600" b="1" dirty="0" err="1">
                <a:latin typeface="Arial" pitchFamily="34" charset="0"/>
                <a:cs typeface="Arial" pitchFamily="34" charset="0"/>
              </a:rPr>
              <a:t>okulunuz</a:t>
            </a:r>
            <a:r>
              <a:rPr lang="en-US" sz="4600" b="1" dirty="0">
                <a:latin typeface="Arial" pitchFamily="34" charset="0"/>
                <a:cs typeface="Arial" pitchFamily="34" charset="0"/>
              </a:rPr>
              <a:t> </a:t>
            </a:r>
            <a:r>
              <a:rPr lang="en-US" sz="4600" b="1" dirty="0" err="1">
                <a:latin typeface="Arial" pitchFamily="34" charset="0"/>
                <a:cs typeface="Arial" pitchFamily="34" charset="0"/>
              </a:rPr>
              <a:t>haber</a:t>
            </a:r>
            <a:r>
              <a:rPr lang="en-US" sz="4600" b="1" dirty="0">
                <a:latin typeface="Arial" pitchFamily="34" charset="0"/>
                <a:cs typeface="Arial" pitchFamily="34" charset="0"/>
              </a:rPr>
              <a:t> </a:t>
            </a:r>
            <a:r>
              <a:rPr lang="en-US" sz="4600" b="1" dirty="0" err="1">
                <a:latin typeface="Arial" pitchFamily="34" charset="0"/>
                <a:cs typeface="Arial" pitchFamily="34" charset="0"/>
              </a:rPr>
              <a:t>konusu</a:t>
            </a:r>
            <a:r>
              <a:rPr lang="en-US" sz="4600" b="1" dirty="0">
                <a:latin typeface="Arial" pitchFamily="34" charset="0"/>
                <a:cs typeface="Arial" pitchFamily="34" charset="0"/>
              </a:rPr>
              <a:t> </a:t>
            </a:r>
            <a:r>
              <a:rPr lang="en-US" sz="4600" b="1" dirty="0" err="1">
                <a:latin typeface="Arial" pitchFamily="34" charset="0"/>
                <a:cs typeface="Arial" pitchFamily="34" charset="0"/>
              </a:rPr>
              <a:t>olmayın</a:t>
            </a:r>
            <a:r>
              <a:rPr lang="en-US" sz="4600" b="1" dirty="0">
                <a:latin typeface="Arial" pitchFamily="34" charset="0"/>
                <a:cs typeface="Arial" pitchFamily="34" charset="0"/>
              </a:rPr>
              <a:t>! </a:t>
            </a:r>
            <a:endParaRPr lang="tr-TR" sz="4600" b="1" dirty="0">
              <a:latin typeface="Arial" pitchFamily="34" charset="0"/>
              <a:cs typeface="Arial" pitchFamily="34" charset="0"/>
            </a:endParaRPr>
          </a:p>
          <a:p>
            <a:pPr>
              <a:buNone/>
            </a:pPr>
            <a:endParaRPr lang="tr-TR" sz="4600" b="1" dirty="0">
              <a:latin typeface="Arial" pitchFamily="34" charset="0"/>
              <a:cs typeface="Arial" pitchFamily="34" charset="0"/>
            </a:endParaRPr>
          </a:p>
          <a:p>
            <a:pPr>
              <a:buNone/>
            </a:pPr>
            <a:r>
              <a:rPr lang="tr-TR" sz="4600" b="1" dirty="0">
                <a:latin typeface="Arial" pitchFamily="34" charset="0"/>
                <a:cs typeface="Arial" pitchFamily="34" charset="0"/>
              </a:rPr>
              <a:t>	</a:t>
            </a:r>
            <a:r>
              <a:rPr lang="en-US" sz="4600" b="1" dirty="0" err="1">
                <a:latin typeface="Arial" pitchFamily="34" charset="0"/>
                <a:cs typeface="Arial" pitchFamily="34" charset="0"/>
              </a:rPr>
              <a:t>Ürününüz</a:t>
            </a:r>
            <a:r>
              <a:rPr lang="en-US" sz="4600" b="1" dirty="0">
                <a:latin typeface="Arial" pitchFamily="34" charset="0"/>
                <a:cs typeface="Arial" pitchFamily="34" charset="0"/>
              </a:rPr>
              <a:t> </a:t>
            </a:r>
            <a:r>
              <a:rPr lang="en-US" sz="4600" b="1" dirty="0" err="1">
                <a:latin typeface="Arial" pitchFamily="34" charset="0"/>
                <a:cs typeface="Arial" pitchFamily="34" charset="0"/>
              </a:rPr>
              <a:t>yayınlansın</a:t>
            </a:r>
            <a:r>
              <a:rPr lang="en-US" sz="4600" b="1" dirty="0">
                <a:latin typeface="Arial" pitchFamily="34" charset="0"/>
                <a:cs typeface="Arial" pitchFamily="34" charset="0"/>
              </a:rPr>
              <a:t>!</a:t>
            </a:r>
          </a:p>
          <a:p>
            <a:pPr>
              <a:buNone/>
            </a:pPr>
            <a:endParaRPr lang="en-US" sz="2000" b="1" dirty="0">
              <a:solidFill>
                <a:srgbClr val="0070C0"/>
              </a:solidFill>
              <a:latin typeface="Arial" pitchFamily="34" charset="0"/>
              <a:cs typeface="Arial" pitchFamily="34" charset="0"/>
            </a:endParaRPr>
          </a:p>
        </p:txBody>
      </p:sp>
      <p:sp>
        <p:nvSpPr>
          <p:cNvPr id="7" name="Title 1"/>
          <p:cNvSpPr>
            <a:spLocks noGrp="1"/>
          </p:cNvSpPr>
          <p:nvPr>
            <p:ph type="title"/>
          </p:nvPr>
        </p:nvSpPr>
        <p:spPr>
          <a:xfrm>
            <a:off x="2351584" y="376880"/>
            <a:ext cx="6303288" cy="1192428"/>
          </a:xfrm>
          <a:solidFill>
            <a:schemeClr val="accent2"/>
          </a:solidFill>
        </p:spPr>
        <p:txBody>
          <a:bodyPr>
            <a:normAutofit/>
          </a:bodyPr>
          <a:lstStyle/>
          <a:p>
            <a:pPr algn="ctr"/>
            <a:r>
              <a:rPr lang="en-US" sz="3200" b="1" dirty="0">
                <a:latin typeface="Arial" pitchFamily="34" charset="0"/>
                <a:cs typeface="Arial" pitchFamily="34" charset="0"/>
              </a:rPr>
              <a:t>4. ADIM : YAYINLA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xmlns="" id="{793A9D31-1B06-4A29-BA17-46DB0F7EB61C}"/>
              </a:ext>
            </a:extLst>
          </p:cNvPr>
          <p:cNvSpPr>
            <a:spLocks noGrp="1"/>
          </p:cNvSpPr>
          <p:nvPr>
            <p:ph type="body" sz="quarter" idx="10"/>
          </p:nvPr>
        </p:nvSpPr>
        <p:spPr>
          <a:xfrm>
            <a:off x="312916" y="1421026"/>
            <a:ext cx="8902204" cy="4705454"/>
          </a:xfrm>
        </p:spPr>
        <p:txBody>
          <a:bodyPr>
            <a:noAutofit/>
          </a:bodyPr>
          <a:lstStyle/>
          <a:p>
            <a:pPr algn="ctr">
              <a:buFont typeface="Wingdings" panose="05000000000000000000" pitchFamily="2" charset="2"/>
              <a:buChar char="ü"/>
            </a:pPr>
            <a:r>
              <a:rPr lang="tr-TR" sz="4000" b="1" dirty="0">
                <a:latin typeface="+mn-lt"/>
              </a:rPr>
              <a:t>ÇEVRENİN GENÇ SÖZCÜLERİ KAYIT/ KAYIT YENİLEME</a:t>
            </a:r>
          </a:p>
          <a:p>
            <a:pPr marL="0" indent="0" algn="ctr">
              <a:buNone/>
            </a:pPr>
            <a:endParaRPr lang="tr-TR" sz="4000" b="1" dirty="0">
              <a:latin typeface="+mn-lt"/>
            </a:endParaRPr>
          </a:p>
          <a:p>
            <a:pPr algn="ctr">
              <a:buFont typeface="Wingdings" panose="05000000000000000000" pitchFamily="2" charset="2"/>
              <a:buChar char="ü"/>
            </a:pPr>
            <a:r>
              <a:rPr lang="tr-TR" sz="4000" b="1" dirty="0">
                <a:latin typeface="+mn-lt"/>
              </a:rPr>
              <a:t>ÇALIŞMALARIN İNTERNET SİTESİNE YÜKLENMESİ</a:t>
            </a:r>
            <a:endParaRPr lang="en-US" sz="4000" b="1" dirty="0">
              <a:latin typeface="+mn-lt"/>
            </a:endParaRPr>
          </a:p>
        </p:txBody>
      </p:sp>
      <p:pic>
        <p:nvPicPr>
          <p:cNvPr id="13" name="Picture Placeholder 12">
            <a:extLst>
              <a:ext uri="{FF2B5EF4-FFF2-40B4-BE49-F238E27FC236}">
                <a16:creationId xmlns:a16="http://schemas.microsoft.com/office/drawing/2014/main" xmlns="" id="{6E6D1BEC-7005-40E4-AEBD-47C29110D9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367" t="184" r="15491" b="-184"/>
          <a:stretch/>
        </p:blipFill>
        <p:spPr>
          <a:xfrm>
            <a:off x="9107488" y="126206"/>
            <a:ext cx="3084512" cy="6605587"/>
          </a:xfrm>
          <a:custGeom>
            <a:avLst/>
            <a:gdLst>
              <a:gd name="connsiteX0" fmla="*/ 351830 w 3084512"/>
              <a:gd name="connsiteY0" fmla="*/ 0 h 6605587"/>
              <a:gd name="connsiteX1" fmla="*/ 3084512 w 3084512"/>
              <a:gd name="connsiteY1" fmla="*/ 0 h 6605587"/>
              <a:gd name="connsiteX2" fmla="*/ 3084512 w 3084512"/>
              <a:gd name="connsiteY2" fmla="*/ 6605587 h 6605587"/>
              <a:gd name="connsiteX3" fmla="*/ 0 w 3084512"/>
              <a:gd name="connsiteY3" fmla="*/ 6605587 h 6605587"/>
              <a:gd name="connsiteX4" fmla="*/ 0 w 3084512"/>
              <a:gd name="connsiteY4" fmla="*/ 6605586 h 6605587"/>
              <a:gd name="connsiteX5" fmla="*/ 226804 w 3084512"/>
              <a:gd name="connsiteY5" fmla="*/ 6605586 h 6605587"/>
              <a:gd name="connsiteX6" fmla="*/ 454089 w 3084512"/>
              <a:gd name="connsiteY6" fmla="*/ 249348 h 6605587"/>
              <a:gd name="connsiteX7" fmla="*/ 0 w 3084512"/>
              <a:gd name="connsiteY7" fmla="*/ 0 h 6605587"/>
              <a:gd name="connsiteX8" fmla="*/ 215466 w 3084512"/>
              <a:gd name="connsiteY8" fmla="*/ 0 h 6605587"/>
              <a:gd name="connsiteX9" fmla="*/ 0 w 3084512"/>
              <a:gd name="connsiteY9" fmla="*/ 654 h 660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4512" h="6605587">
                <a:moveTo>
                  <a:pt x="351830" y="0"/>
                </a:moveTo>
                <a:lnTo>
                  <a:pt x="3084512" y="0"/>
                </a:lnTo>
                <a:lnTo>
                  <a:pt x="3084512" y="6605587"/>
                </a:lnTo>
                <a:lnTo>
                  <a:pt x="0" y="6605587"/>
                </a:lnTo>
                <a:lnTo>
                  <a:pt x="0" y="6605586"/>
                </a:lnTo>
                <a:lnTo>
                  <a:pt x="226804" y="6605586"/>
                </a:lnTo>
                <a:cubicBezTo>
                  <a:pt x="682168" y="5982178"/>
                  <a:pt x="1454596" y="2848511"/>
                  <a:pt x="454089" y="249348"/>
                </a:cubicBezTo>
                <a:close/>
                <a:moveTo>
                  <a:pt x="0" y="0"/>
                </a:moveTo>
                <a:lnTo>
                  <a:pt x="215466" y="0"/>
                </a:lnTo>
                <a:lnTo>
                  <a:pt x="0" y="654"/>
                </a:lnTo>
                <a:close/>
              </a:path>
            </a:pathLst>
          </a:custGeom>
        </p:spPr>
      </p:pic>
    </p:spTree>
    <p:extLst>
      <p:ext uri="{BB962C8B-B14F-4D97-AF65-F5344CB8AC3E}">
        <p14:creationId xmlns:p14="http://schemas.microsoft.com/office/powerpoint/2010/main" val="3924403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2">
            <a:extLst>
              <a:ext uri="{FF2B5EF4-FFF2-40B4-BE49-F238E27FC236}">
                <a16:creationId xmlns:a16="http://schemas.microsoft.com/office/drawing/2014/main" xmlns="" id="{5416778E-3A45-4393-A4DA-2BB89EC777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67" t="184" r="15491" b="-184"/>
          <a:stretch/>
        </p:blipFill>
        <p:spPr>
          <a:xfrm>
            <a:off x="9107488" y="252413"/>
            <a:ext cx="3084512" cy="6605587"/>
          </a:xfrm>
          <a:custGeom>
            <a:avLst/>
            <a:gdLst>
              <a:gd name="connsiteX0" fmla="*/ 351830 w 3084512"/>
              <a:gd name="connsiteY0" fmla="*/ 0 h 6605587"/>
              <a:gd name="connsiteX1" fmla="*/ 3084512 w 3084512"/>
              <a:gd name="connsiteY1" fmla="*/ 0 h 6605587"/>
              <a:gd name="connsiteX2" fmla="*/ 3084512 w 3084512"/>
              <a:gd name="connsiteY2" fmla="*/ 6605587 h 6605587"/>
              <a:gd name="connsiteX3" fmla="*/ 0 w 3084512"/>
              <a:gd name="connsiteY3" fmla="*/ 6605587 h 6605587"/>
              <a:gd name="connsiteX4" fmla="*/ 0 w 3084512"/>
              <a:gd name="connsiteY4" fmla="*/ 6605586 h 6605587"/>
              <a:gd name="connsiteX5" fmla="*/ 226804 w 3084512"/>
              <a:gd name="connsiteY5" fmla="*/ 6605586 h 6605587"/>
              <a:gd name="connsiteX6" fmla="*/ 454089 w 3084512"/>
              <a:gd name="connsiteY6" fmla="*/ 249348 h 6605587"/>
              <a:gd name="connsiteX7" fmla="*/ 0 w 3084512"/>
              <a:gd name="connsiteY7" fmla="*/ 0 h 6605587"/>
              <a:gd name="connsiteX8" fmla="*/ 215466 w 3084512"/>
              <a:gd name="connsiteY8" fmla="*/ 0 h 6605587"/>
              <a:gd name="connsiteX9" fmla="*/ 0 w 3084512"/>
              <a:gd name="connsiteY9" fmla="*/ 654 h 660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4512" h="6605587">
                <a:moveTo>
                  <a:pt x="351830" y="0"/>
                </a:moveTo>
                <a:lnTo>
                  <a:pt x="3084512" y="0"/>
                </a:lnTo>
                <a:lnTo>
                  <a:pt x="3084512" y="6605587"/>
                </a:lnTo>
                <a:lnTo>
                  <a:pt x="0" y="6605587"/>
                </a:lnTo>
                <a:lnTo>
                  <a:pt x="0" y="6605586"/>
                </a:lnTo>
                <a:lnTo>
                  <a:pt x="226804" y="6605586"/>
                </a:lnTo>
                <a:cubicBezTo>
                  <a:pt x="682168" y="5982178"/>
                  <a:pt x="1454596" y="2848511"/>
                  <a:pt x="454089" y="249348"/>
                </a:cubicBezTo>
                <a:close/>
                <a:moveTo>
                  <a:pt x="0" y="0"/>
                </a:moveTo>
                <a:lnTo>
                  <a:pt x="215466" y="0"/>
                </a:lnTo>
                <a:lnTo>
                  <a:pt x="0" y="654"/>
                </a:lnTo>
                <a:close/>
              </a:path>
            </a:pathLst>
          </a:custGeom>
        </p:spPr>
      </p:pic>
      <p:sp>
        <p:nvSpPr>
          <p:cNvPr id="3" name="İçerik Yer Tutucusu 2">
            <a:extLst>
              <a:ext uri="{FF2B5EF4-FFF2-40B4-BE49-F238E27FC236}">
                <a16:creationId xmlns:a16="http://schemas.microsoft.com/office/drawing/2014/main" xmlns="" id="{E37F1056-9845-41CF-87C9-C8FA829214A9}"/>
              </a:ext>
            </a:extLst>
          </p:cNvPr>
          <p:cNvSpPr>
            <a:spLocks noGrp="1"/>
          </p:cNvSpPr>
          <p:nvPr>
            <p:ph idx="1"/>
          </p:nvPr>
        </p:nvSpPr>
        <p:spPr>
          <a:xfrm>
            <a:off x="528320" y="751998"/>
            <a:ext cx="9022080" cy="5354003"/>
          </a:xfrm>
        </p:spPr>
        <p:txBody>
          <a:bodyPr>
            <a:normAutofit fontScale="92500" lnSpcReduction="20000"/>
          </a:bodyPr>
          <a:lstStyle/>
          <a:p>
            <a:pPr marL="0" indent="0" algn="ctr">
              <a:buNone/>
            </a:pPr>
            <a:r>
              <a:rPr lang="tr-TR" sz="4000" dirty="0"/>
              <a:t>SUNUM AKIŞI</a:t>
            </a:r>
          </a:p>
          <a:p>
            <a:endParaRPr lang="tr-TR" sz="4000" dirty="0"/>
          </a:p>
          <a:p>
            <a:r>
              <a:rPr lang="tr-TR" sz="4000" dirty="0"/>
              <a:t>Çevrenin Genç Sözcüleri (ÇGS) Genel Bilgi</a:t>
            </a:r>
          </a:p>
          <a:p>
            <a:r>
              <a:rPr lang="tr-TR" sz="4000" dirty="0"/>
              <a:t>ÇGS Kayıt-Kayıt Yenileme,</a:t>
            </a:r>
          </a:p>
          <a:p>
            <a:r>
              <a:rPr lang="tr-TR" sz="4000" dirty="0"/>
              <a:t>Çalışmaların internet sitesine yüklenmesi,</a:t>
            </a:r>
          </a:p>
          <a:p>
            <a:r>
              <a:rPr lang="tr-TR" sz="4000" dirty="0"/>
              <a:t>Çalışma Takvimi-Önemli tarihler,</a:t>
            </a:r>
          </a:p>
          <a:p>
            <a:r>
              <a:rPr lang="tr-TR" sz="4000" dirty="0"/>
              <a:t>Çalışma Hazırlığı-Kriterlerin uygulanması, </a:t>
            </a:r>
          </a:p>
          <a:p>
            <a:r>
              <a:rPr lang="tr-TR" sz="4000" dirty="0"/>
              <a:t>Çalışmaların Yaygınlaştırılması (Sosyal medyada, internet sitelerinde paylaşılması)</a:t>
            </a:r>
          </a:p>
          <a:p>
            <a:r>
              <a:rPr lang="tr-TR" sz="4000" dirty="0"/>
              <a:t>Çalışma Örnekleri</a:t>
            </a:r>
            <a:endParaRPr lang="tr-TR" sz="3200" dirty="0"/>
          </a:p>
        </p:txBody>
      </p:sp>
    </p:spTree>
    <p:extLst>
      <p:ext uri="{BB962C8B-B14F-4D97-AF65-F5344CB8AC3E}">
        <p14:creationId xmlns:p14="http://schemas.microsoft.com/office/powerpoint/2010/main" val="2251782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dsholder til tekst 1">
            <a:extLst>
              <a:ext uri="{FF2B5EF4-FFF2-40B4-BE49-F238E27FC236}">
                <a16:creationId xmlns:a16="http://schemas.microsoft.com/office/drawing/2014/main" xmlns="" id="{E4A176DA-C145-4D13-A180-00739B83A99E}"/>
              </a:ext>
            </a:extLst>
          </p:cNvPr>
          <p:cNvSpPr txBox="1">
            <a:spLocks/>
          </p:cNvSpPr>
          <p:nvPr/>
        </p:nvSpPr>
        <p:spPr>
          <a:xfrm>
            <a:off x="2164590" y="440585"/>
            <a:ext cx="7862819" cy="495300"/>
          </a:xfrm>
          <a:prstGeom prst="rect">
            <a:avLst/>
          </a:prstGeom>
        </p:spPr>
        <p:txBody>
          <a:bodyPr vert="horz" lIns="68580" tIns="34290" rIns="68580" bIns="34290" rtlCol="0">
            <a:noAutofit/>
          </a:bodyPr>
          <a:lstStyle>
            <a:lvl1pPr indent="0">
              <a:lnSpc>
                <a:spcPct val="90000"/>
              </a:lnSpc>
              <a:spcBef>
                <a:spcPts val="1000"/>
              </a:spcBef>
              <a:buFont typeface="Arial" panose="020B0604020202020204" pitchFamily="34" charset="0"/>
              <a:buNone/>
              <a:defRPr sz="3200" baseline="0">
                <a:solidFill>
                  <a:srgbClr val="164194"/>
                </a:solidFill>
                <a:latin typeface="Lato Black" panose="020F0A0202020403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da-DK" sz="2400" dirty="0"/>
          </a:p>
        </p:txBody>
      </p:sp>
      <p:sp>
        <p:nvSpPr>
          <p:cNvPr id="2" name="Dikdörtgen 1">
            <a:extLst>
              <a:ext uri="{FF2B5EF4-FFF2-40B4-BE49-F238E27FC236}">
                <a16:creationId xmlns:a16="http://schemas.microsoft.com/office/drawing/2014/main" xmlns="" id="{7B422E86-B879-4DD1-BCBE-CBCE83D5A472}"/>
              </a:ext>
            </a:extLst>
          </p:cNvPr>
          <p:cNvSpPr/>
          <p:nvPr/>
        </p:nvSpPr>
        <p:spPr>
          <a:xfrm>
            <a:off x="1793977" y="5679693"/>
            <a:ext cx="6248121" cy="523220"/>
          </a:xfrm>
          <a:prstGeom prst="rect">
            <a:avLst/>
          </a:prstGeom>
        </p:spPr>
        <p:txBody>
          <a:bodyPr wrap="none">
            <a:spAutoFit/>
          </a:bodyPr>
          <a:lstStyle/>
          <a:p>
            <a:r>
              <a:rPr lang="tr-TR" sz="2800" dirty="0"/>
              <a:t>http://www.cevreningencsozculeri.org.tr/</a:t>
            </a:r>
          </a:p>
        </p:txBody>
      </p:sp>
      <p:pic>
        <p:nvPicPr>
          <p:cNvPr id="3" name="Resim 2">
            <a:hlinkClick r:id="rId3"/>
            <a:extLst>
              <a:ext uri="{FF2B5EF4-FFF2-40B4-BE49-F238E27FC236}">
                <a16:creationId xmlns:a16="http://schemas.microsoft.com/office/drawing/2014/main" xmlns="" id="{E093D27B-6E2C-4284-A04B-6F8D6725E78C}"/>
              </a:ext>
            </a:extLst>
          </p:cNvPr>
          <p:cNvPicPr>
            <a:picLocks noChangeAspect="1"/>
          </p:cNvPicPr>
          <p:nvPr/>
        </p:nvPicPr>
        <p:blipFill>
          <a:blip r:embed="rId4"/>
          <a:stretch>
            <a:fillRect/>
          </a:stretch>
        </p:blipFill>
        <p:spPr>
          <a:xfrm>
            <a:off x="205897" y="688235"/>
            <a:ext cx="9424279" cy="4688010"/>
          </a:xfrm>
          <a:prstGeom prst="rect">
            <a:avLst/>
          </a:prstGeom>
        </p:spPr>
      </p:pic>
      <p:sp>
        <p:nvSpPr>
          <p:cNvPr id="5" name="Resim Yer Tutucusu 4">
            <a:extLst>
              <a:ext uri="{FF2B5EF4-FFF2-40B4-BE49-F238E27FC236}">
                <a16:creationId xmlns:a16="http://schemas.microsoft.com/office/drawing/2014/main" xmlns="" id="{3BB182C8-3D83-46F4-904B-94188BF08173}"/>
              </a:ext>
            </a:extLst>
          </p:cNvPr>
          <p:cNvSpPr>
            <a:spLocks noGrp="1"/>
          </p:cNvSpPr>
          <p:nvPr>
            <p:ph type="pic" sz="quarter" idx="12"/>
          </p:nvPr>
        </p:nvSpPr>
        <p:spPr/>
      </p:sp>
      <p:pic>
        <p:nvPicPr>
          <p:cNvPr id="8" name="Picture Placeholder 12">
            <a:extLst>
              <a:ext uri="{FF2B5EF4-FFF2-40B4-BE49-F238E27FC236}">
                <a16:creationId xmlns:a16="http://schemas.microsoft.com/office/drawing/2014/main" xmlns="" id="{48D2A62D-1C22-41D2-917F-4795A1D7BEC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367" t="184" r="15491" b="-184"/>
          <a:stretch/>
        </p:blipFill>
        <p:spPr>
          <a:xfrm>
            <a:off x="9107488" y="126206"/>
            <a:ext cx="3084512" cy="6605587"/>
          </a:xfrm>
          <a:custGeom>
            <a:avLst/>
            <a:gdLst>
              <a:gd name="connsiteX0" fmla="*/ 351830 w 3084512"/>
              <a:gd name="connsiteY0" fmla="*/ 0 h 6605587"/>
              <a:gd name="connsiteX1" fmla="*/ 3084512 w 3084512"/>
              <a:gd name="connsiteY1" fmla="*/ 0 h 6605587"/>
              <a:gd name="connsiteX2" fmla="*/ 3084512 w 3084512"/>
              <a:gd name="connsiteY2" fmla="*/ 6605587 h 6605587"/>
              <a:gd name="connsiteX3" fmla="*/ 0 w 3084512"/>
              <a:gd name="connsiteY3" fmla="*/ 6605587 h 6605587"/>
              <a:gd name="connsiteX4" fmla="*/ 0 w 3084512"/>
              <a:gd name="connsiteY4" fmla="*/ 6605586 h 6605587"/>
              <a:gd name="connsiteX5" fmla="*/ 226804 w 3084512"/>
              <a:gd name="connsiteY5" fmla="*/ 6605586 h 6605587"/>
              <a:gd name="connsiteX6" fmla="*/ 454089 w 3084512"/>
              <a:gd name="connsiteY6" fmla="*/ 249348 h 6605587"/>
              <a:gd name="connsiteX7" fmla="*/ 0 w 3084512"/>
              <a:gd name="connsiteY7" fmla="*/ 0 h 6605587"/>
              <a:gd name="connsiteX8" fmla="*/ 215466 w 3084512"/>
              <a:gd name="connsiteY8" fmla="*/ 0 h 6605587"/>
              <a:gd name="connsiteX9" fmla="*/ 0 w 3084512"/>
              <a:gd name="connsiteY9" fmla="*/ 654 h 660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4512" h="6605587">
                <a:moveTo>
                  <a:pt x="351830" y="0"/>
                </a:moveTo>
                <a:lnTo>
                  <a:pt x="3084512" y="0"/>
                </a:lnTo>
                <a:lnTo>
                  <a:pt x="3084512" y="6605587"/>
                </a:lnTo>
                <a:lnTo>
                  <a:pt x="0" y="6605587"/>
                </a:lnTo>
                <a:lnTo>
                  <a:pt x="0" y="6605586"/>
                </a:lnTo>
                <a:lnTo>
                  <a:pt x="226804" y="6605586"/>
                </a:lnTo>
                <a:cubicBezTo>
                  <a:pt x="682168" y="5982178"/>
                  <a:pt x="1454596" y="2848511"/>
                  <a:pt x="454089" y="249348"/>
                </a:cubicBezTo>
                <a:close/>
                <a:moveTo>
                  <a:pt x="0" y="0"/>
                </a:moveTo>
                <a:lnTo>
                  <a:pt x="215466" y="0"/>
                </a:lnTo>
                <a:lnTo>
                  <a:pt x="0" y="654"/>
                </a:lnTo>
                <a:close/>
              </a:path>
            </a:pathLst>
          </a:custGeom>
        </p:spPr>
      </p:pic>
    </p:spTree>
    <p:extLst>
      <p:ext uri="{BB962C8B-B14F-4D97-AF65-F5344CB8AC3E}">
        <p14:creationId xmlns:p14="http://schemas.microsoft.com/office/powerpoint/2010/main" val="4735046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dsholder til tekst 1">
            <a:extLst>
              <a:ext uri="{FF2B5EF4-FFF2-40B4-BE49-F238E27FC236}">
                <a16:creationId xmlns:a16="http://schemas.microsoft.com/office/drawing/2014/main" xmlns="" id="{E4A176DA-C145-4D13-A180-00739B83A99E}"/>
              </a:ext>
            </a:extLst>
          </p:cNvPr>
          <p:cNvSpPr txBox="1">
            <a:spLocks/>
          </p:cNvSpPr>
          <p:nvPr/>
        </p:nvSpPr>
        <p:spPr>
          <a:xfrm>
            <a:off x="2164590" y="440585"/>
            <a:ext cx="7862819" cy="495300"/>
          </a:xfrm>
          <a:prstGeom prst="rect">
            <a:avLst/>
          </a:prstGeom>
        </p:spPr>
        <p:txBody>
          <a:bodyPr vert="horz" lIns="68580" tIns="34290" rIns="68580" bIns="34290" rtlCol="0">
            <a:noAutofit/>
          </a:bodyPr>
          <a:lstStyle>
            <a:lvl1pPr indent="0">
              <a:lnSpc>
                <a:spcPct val="90000"/>
              </a:lnSpc>
              <a:spcBef>
                <a:spcPts val="1000"/>
              </a:spcBef>
              <a:buFont typeface="Arial" panose="020B0604020202020204" pitchFamily="34" charset="0"/>
              <a:buNone/>
              <a:defRPr sz="3200" baseline="0">
                <a:solidFill>
                  <a:srgbClr val="164194"/>
                </a:solidFill>
                <a:latin typeface="Lato Black" panose="020F0A0202020403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da-DK" sz="2400" dirty="0"/>
          </a:p>
        </p:txBody>
      </p:sp>
      <p:sp>
        <p:nvSpPr>
          <p:cNvPr id="2" name="Dikdörtgen 1">
            <a:extLst>
              <a:ext uri="{FF2B5EF4-FFF2-40B4-BE49-F238E27FC236}">
                <a16:creationId xmlns:a16="http://schemas.microsoft.com/office/drawing/2014/main" xmlns="" id="{7B422E86-B879-4DD1-BCBE-CBCE83D5A472}"/>
              </a:ext>
            </a:extLst>
          </p:cNvPr>
          <p:cNvSpPr/>
          <p:nvPr/>
        </p:nvSpPr>
        <p:spPr>
          <a:xfrm>
            <a:off x="1142813" y="5853614"/>
            <a:ext cx="7581306" cy="523220"/>
          </a:xfrm>
          <a:prstGeom prst="rect">
            <a:avLst/>
          </a:prstGeom>
        </p:spPr>
        <p:txBody>
          <a:bodyPr wrap="none">
            <a:spAutoFit/>
          </a:bodyPr>
          <a:lstStyle/>
          <a:p>
            <a:r>
              <a:rPr lang="tr-TR" sz="2800" dirty="0"/>
              <a:t>http://www.cevreningencsozculeri.org.tr/giris.aspx</a:t>
            </a:r>
          </a:p>
        </p:txBody>
      </p:sp>
      <p:pic>
        <p:nvPicPr>
          <p:cNvPr id="4" name="Resim 3">
            <a:hlinkClick r:id="rId3"/>
            <a:extLst>
              <a:ext uri="{FF2B5EF4-FFF2-40B4-BE49-F238E27FC236}">
                <a16:creationId xmlns:a16="http://schemas.microsoft.com/office/drawing/2014/main" xmlns="" id="{93FEDECF-FE7A-471D-BD1D-BDBF37E08EC6}"/>
              </a:ext>
            </a:extLst>
          </p:cNvPr>
          <p:cNvPicPr>
            <a:picLocks noChangeAspect="1"/>
          </p:cNvPicPr>
          <p:nvPr/>
        </p:nvPicPr>
        <p:blipFill>
          <a:blip r:embed="rId4"/>
          <a:stretch>
            <a:fillRect/>
          </a:stretch>
        </p:blipFill>
        <p:spPr>
          <a:xfrm>
            <a:off x="546153" y="440585"/>
            <a:ext cx="8561335" cy="5239245"/>
          </a:xfrm>
          <a:prstGeom prst="rect">
            <a:avLst/>
          </a:prstGeom>
        </p:spPr>
      </p:pic>
      <p:sp>
        <p:nvSpPr>
          <p:cNvPr id="6" name="Resim Yer Tutucusu 5">
            <a:extLst>
              <a:ext uri="{FF2B5EF4-FFF2-40B4-BE49-F238E27FC236}">
                <a16:creationId xmlns:a16="http://schemas.microsoft.com/office/drawing/2014/main" xmlns="" id="{8B71B782-7D5D-4F1B-92ED-9A98D939A5E3}"/>
              </a:ext>
            </a:extLst>
          </p:cNvPr>
          <p:cNvSpPr>
            <a:spLocks noGrp="1"/>
          </p:cNvSpPr>
          <p:nvPr>
            <p:ph type="pic" sz="quarter" idx="12"/>
          </p:nvPr>
        </p:nvSpPr>
        <p:spPr/>
      </p:sp>
      <p:pic>
        <p:nvPicPr>
          <p:cNvPr id="9" name="Picture Placeholder 12">
            <a:extLst>
              <a:ext uri="{FF2B5EF4-FFF2-40B4-BE49-F238E27FC236}">
                <a16:creationId xmlns:a16="http://schemas.microsoft.com/office/drawing/2014/main" xmlns="" id="{9622FF95-3CF2-4568-BFB5-B1C0A9AC03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367" t="184" r="15491" b="-184"/>
          <a:stretch/>
        </p:blipFill>
        <p:spPr>
          <a:xfrm>
            <a:off x="9107488" y="126206"/>
            <a:ext cx="3084512" cy="6605587"/>
          </a:xfrm>
          <a:custGeom>
            <a:avLst/>
            <a:gdLst>
              <a:gd name="connsiteX0" fmla="*/ 351830 w 3084512"/>
              <a:gd name="connsiteY0" fmla="*/ 0 h 6605587"/>
              <a:gd name="connsiteX1" fmla="*/ 3084512 w 3084512"/>
              <a:gd name="connsiteY1" fmla="*/ 0 h 6605587"/>
              <a:gd name="connsiteX2" fmla="*/ 3084512 w 3084512"/>
              <a:gd name="connsiteY2" fmla="*/ 6605587 h 6605587"/>
              <a:gd name="connsiteX3" fmla="*/ 0 w 3084512"/>
              <a:gd name="connsiteY3" fmla="*/ 6605587 h 6605587"/>
              <a:gd name="connsiteX4" fmla="*/ 0 w 3084512"/>
              <a:gd name="connsiteY4" fmla="*/ 6605586 h 6605587"/>
              <a:gd name="connsiteX5" fmla="*/ 226804 w 3084512"/>
              <a:gd name="connsiteY5" fmla="*/ 6605586 h 6605587"/>
              <a:gd name="connsiteX6" fmla="*/ 454089 w 3084512"/>
              <a:gd name="connsiteY6" fmla="*/ 249348 h 6605587"/>
              <a:gd name="connsiteX7" fmla="*/ 0 w 3084512"/>
              <a:gd name="connsiteY7" fmla="*/ 0 h 6605587"/>
              <a:gd name="connsiteX8" fmla="*/ 215466 w 3084512"/>
              <a:gd name="connsiteY8" fmla="*/ 0 h 6605587"/>
              <a:gd name="connsiteX9" fmla="*/ 0 w 3084512"/>
              <a:gd name="connsiteY9" fmla="*/ 654 h 660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4512" h="6605587">
                <a:moveTo>
                  <a:pt x="351830" y="0"/>
                </a:moveTo>
                <a:lnTo>
                  <a:pt x="3084512" y="0"/>
                </a:lnTo>
                <a:lnTo>
                  <a:pt x="3084512" y="6605587"/>
                </a:lnTo>
                <a:lnTo>
                  <a:pt x="0" y="6605587"/>
                </a:lnTo>
                <a:lnTo>
                  <a:pt x="0" y="6605586"/>
                </a:lnTo>
                <a:lnTo>
                  <a:pt x="226804" y="6605586"/>
                </a:lnTo>
                <a:cubicBezTo>
                  <a:pt x="682168" y="5982178"/>
                  <a:pt x="1454596" y="2848511"/>
                  <a:pt x="454089" y="249348"/>
                </a:cubicBezTo>
                <a:close/>
                <a:moveTo>
                  <a:pt x="0" y="0"/>
                </a:moveTo>
                <a:lnTo>
                  <a:pt x="215466" y="0"/>
                </a:lnTo>
                <a:lnTo>
                  <a:pt x="0" y="654"/>
                </a:lnTo>
                <a:close/>
              </a:path>
            </a:pathLst>
          </a:custGeom>
        </p:spPr>
      </p:pic>
    </p:spTree>
    <p:extLst>
      <p:ext uri="{BB962C8B-B14F-4D97-AF65-F5344CB8AC3E}">
        <p14:creationId xmlns:p14="http://schemas.microsoft.com/office/powerpoint/2010/main" val="15530332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dsholder til tekst 1">
            <a:extLst>
              <a:ext uri="{FF2B5EF4-FFF2-40B4-BE49-F238E27FC236}">
                <a16:creationId xmlns:a16="http://schemas.microsoft.com/office/drawing/2014/main" xmlns="" id="{E4A176DA-C145-4D13-A180-00739B83A99E}"/>
              </a:ext>
            </a:extLst>
          </p:cNvPr>
          <p:cNvSpPr txBox="1">
            <a:spLocks/>
          </p:cNvSpPr>
          <p:nvPr/>
        </p:nvSpPr>
        <p:spPr>
          <a:xfrm>
            <a:off x="2164590" y="440585"/>
            <a:ext cx="7862819" cy="495300"/>
          </a:xfrm>
          <a:prstGeom prst="rect">
            <a:avLst/>
          </a:prstGeom>
        </p:spPr>
        <p:txBody>
          <a:bodyPr vert="horz" lIns="68580" tIns="34290" rIns="68580" bIns="34290" rtlCol="0">
            <a:noAutofit/>
          </a:bodyPr>
          <a:lstStyle>
            <a:lvl1pPr indent="0">
              <a:lnSpc>
                <a:spcPct val="90000"/>
              </a:lnSpc>
              <a:spcBef>
                <a:spcPts val="1000"/>
              </a:spcBef>
              <a:buFont typeface="Arial" panose="020B0604020202020204" pitchFamily="34" charset="0"/>
              <a:buNone/>
              <a:defRPr sz="3200" baseline="0">
                <a:solidFill>
                  <a:srgbClr val="164194"/>
                </a:solidFill>
                <a:latin typeface="Lato Black" panose="020F0A0202020403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da-DK" sz="2400" dirty="0"/>
          </a:p>
        </p:txBody>
      </p:sp>
      <p:sp>
        <p:nvSpPr>
          <p:cNvPr id="2" name="Dikdörtgen 1">
            <a:extLst>
              <a:ext uri="{FF2B5EF4-FFF2-40B4-BE49-F238E27FC236}">
                <a16:creationId xmlns:a16="http://schemas.microsoft.com/office/drawing/2014/main" xmlns="" id="{7B422E86-B879-4DD1-BCBE-CBCE83D5A472}"/>
              </a:ext>
            </a:extLst>
          </p:cNvPr>
          <p:cNvSpPr/>
          <p:nvPr/>
        </p:nvSpPr>
        <p:spPr>
          <a:xfrm>
            <a:off x="2040006" y="5847951"/>
            <a:ext cx="7581306" cy="523220"/>
          </a:xfrm>
          <a:prstGeom prst="rect">
            <a:avLst/>
          </a:prstGeom>
        </p:spPr>
        <p:txBody>
          <a:bodyPr wrap="none">
            <a:spAutoFit/>
          </a:bodyPr>
          <a:lstStyle/>
          <a:p>
            <a:r>
              <a:rPr lang="tr-TR" sz="2800" dirty="0"/>
              <a:t>http://www.cevreningencsozculeri.org.tr/giris.aspx</a:t>
            </a:r>
          </a:p>
        </p:txBody>
      </p:sp>
      <p:pic>
        <p:nvPicPr>
          <p:cNvPr id="3" name="Resim 2">
            <a:extLst>
              <a:ext uri="{FF2B5EF4-FFF2-40B4-BE49-F238E27FC236}">
                <a16:creationId xmlns:a16="http://schemas.microsoft.com/office/drawing/2014/main" xmlns="" id="{1051396E-6DA0-46AB-9A94-8E9E9C8CC93B}"/>
              </a:ext>
            </a:extLst>
          </p:cNvPr>
          <p:cNvPicPr>
            <a:picLocks noChangeAspect="1"/>
          </p:cNvPicPr>
          <p:nvPr/>
        </p:nvPicPr>
        <p:blipFill>
          <a:blip r:embed="rId3"/>
          <a:stretch>
            <a:fillRect/>
          </a:stretch>
        </p:blipFill>
        <p:spPr>
          <a:xfrm>
            <a:off x="612503" y="935885"/>
            <a:ext cx="10436312" cy="4842111"/>
          </a:xfrm>
          <a:prstGeom prst="rect">
            <a:avLst/>
          </a:prstGeom>
        </p:spPr>
      </p:pic>
      <p:sp>
        <p:nvSpPr>
          <p:cNvPr id="9" name="Ok: Aşağı 8">
            <a:extLst>
              <a:ext uri="{FF2B5EF4-FFF2-40B4-BE49-F238E27FC236}">
                <a16:creationId xmlns:a16="http://schemas.microsoft.com/office/drawing/2014/main" xmlns="" id="{01E81FEC-428A-495B-B4AB-9F147699F07E}"/>
              </a:ext>
            </a:extLst>
          </p:cNvPr>
          <p:cNvSpPr/>
          <p:nvPr/>
        </p:nvSpPr>
        <p:spPr>
          <a:xfrm>
            <a:off x="8452609" y="1757680"/>
            <a:ext cx="1544320" cy="19202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544762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1">
            <a:extLst>
              <a:ext uri="{FF2B5EF4-FFF2-40B4-BE49-F238E27FC236}">
                <a16:creationId xmlns:a16="http://schemas.microsoft.com/office/drawing/2014/main" xmlns="" id="{EF8598BC-4D85-460A-8DA3-B9931F776079}"/>
              </a:ext>
            </a:extLst>
          </p:cNvPr>
          <p:cNvSpPr txBox="1">
            <a:spLocks/>
          </p:cNvSpPr>
          <p:nvPr/>
        </p:nvSpPr>
        <p:spPr>
          <a:xfrm>
            <a:off x="2204350" y="510334"/>
            <a:ext cx="6422655" cy="495300"/>
          </a:xfrm>
          <a:prstGeom prst="rect">
            <a:avLst/>
          </a:prstGeom>
        </p:spPr>
        <p:txBody>
          <a:bodyPr vert="horz" lIns="68580" tIns="34290" rIns="68580" bIns="34290" rtlCol="0">
            <a:noAutofit/>
          </a:bodyPr>
          <a:lstStyle>
            <a:lvl1pPr indent="0">
              <a:lnSpc>
                <a:spcPct val="90000"/>
              </a:lnSpc>
              <a:spcBef>
                <a:spcPts val="1000"/>
              </a:spcBef>
              <a:buFont typeface="Arial" panose="020B0604020202020204" pitchFamily="34" charset="0"/>
              <a:buNone/>
              <a:defRPr sz="3200" baseline="0">
                <a:solidFill>
                  <a:srgbClr val="164194"/>
                </a:solidFill>
                <a:latin typeface="Lato Black" panose="020F0A0202020403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da-DK" sz="2400" dirty="0"/>
          </a:p>
        </p:txBody>
      </p:sp>
      <p:pic>
        <p:nvPicPr>
          <p:cNvPr id="7" name="Resim 6">
            <a:hlinkClick r:id="rId3"/>
            <a:extLst>
              <a:ext uri="{FF2B5EF4-FFF2-40B4-BE49-F238E27FC236}">
                <a16:creationId xmlns:a16="http://schemas.microsoft.com/office/drawing/2014/main" xmlns="" id="{170EFF08-C7AE-48FD-901D-B74524F2AA02}"/>
              </a:ext>
            </a:extLst>
          </p:cNvPr>
          <p:cNvPicPr>
            <a:picLocks noChangeAspect="1"/>
          </p:cNvPicPr>
          <p:nvPr/>
        </p:nvPicPr>
        <p:blipFill>
          <a:blip r:embed="rId4"/>
          <a:stretch>
            <a:fillRect/>
          </a:stretch>
        </p:blipFill>
        <p:spPr>
          <a:xfrm>
            <a:off x="1152619" y="313479"/>
            <a:ext cx="8195746" cy="6386225"/>
          </a:xfrm>
          <a:prstGeom prst="rect">
            <a:avLst/>
          </a:prstGeom>
        </p:spPr>
      </p:pic>
    </p:spTree>
    <p:extLst>
      <p:ext uri="{BB962C8B-B14F-4D97-AF65-F5344CB8AC3E}">
        <p14:creationId xmlns:p14="http://schemas.microsoft.com/office/powerpoint/2010/main" val="24357544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1">
            <a:extLst>
              <a:ext uri="{FF2B5EF4-FFF2-40B4-BE49-F238E27FC236}">
                <a16:creationId xmlns:a16="http://schemas.microsoft.com/office/drawing/2014/main" xmlns="" id="{EF8598BC-4D85-460A-8DA3-B9931F776079}"/>
              </a:ext>
            </a:extLst>
          </p:cNvPr>
          <p:cNvSpPr txBox="1">
            <a:spLocks/>
          </p:cNvSpPr>
          <p:nvPr/>
        </p:nvSpPr>
        <p:spPr>
          <a:xfrm>
            <a:off x="2204350" y="510334"/>
            <a:ext cx="6422655" cy="495300"/>
          </a:xfrm>
          <a:prstGeom prst="rect">
            <a:avLst/>
          </a:prstGeom>
        </p:spPr>
        <p:txBody>
          <a:bodyPr vert="horz" lIns="68580" tIns="34290" rIns="68580" bIns="34290" rtlCol="0">
            <a:noAutofit/>
          </a:bodyPr>
          <a:lstStyle>
            <a:lvl1pPr indent="0">
              <a:lnSpc>
                <a:spcPct val="90000"/>
              </a:lnSpc>
              <a:spcBef>
                <a:spcPts val="1000"/>
              </a:spcBef>
              <a:buFont typeface="Arial" panose="020B0604020202020204" pitchFamily="34" charset="0"/>
              <a:buNone/>
              <a:defRPr sz="3200" baseline="0">
                <a:solidFill>
                  <a:srgbClr val="164194"/>
                </a:solidFill>
                <a:latin typeface="Lato Black" panose="020F0A0202020403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da-DK" sz="2400" dirty="0"/>
          </a:p>
        </p:txBody>
      </p:sp>
      <p:pic>
        <p:nvPicPr>
          <p:cNvPr id="3" name="Resim 2">
            <a:extLst>
              <a:ext uri="{FF2B5EF4-FFF2-40B4-BE49-F238E27FC236}">
                <a16:creationId xmlns:a16="http://schemas.microsoft.com/office/drawing/2014/main" xmlns="" id="{52DA213E-4FF2-4525-A1B7-72AD04FE1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645"/>
            <a:ext cx="12192000" cy="6664709"/>
          </a:xfrm>
          <a:prstGeom prst="rect">
            <a:avLst/>
          </a:prstGeom>
        </p:spPr>
      </p:pic>
    </p:spTree>
    <p:extLst>
      <p:ext uri="{BB962C8B-B14F-4D97-AF65-F5344CB8AC3E}">
        <p14:creationId xmlns:p14="http://schemas.microsoft.com/office/powerpoint/2010/main" val="13795402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1">
            <a:extLst>
              <a:ext uri="{FF2B5EF4-FFF2-40B4-BE49-F238E27FC236}">
                <a16:creationId xmlns:a16="http://schemas.microsoft.com/office/drawing/2014/main" xmlns="" id="{EF8598BC-4D85-460A-8DA3-B9931F776079}"/>
              </a:ext>
            </a:extLst>
          </p:cNvPr>
          <p:cNvSpPr txBox="1">
            <a:spLocks/>
          </p:cNvSpPr>
          <p:nvPr/>
        </p:nvSpPr>
        <p:spPr>
          <a:xfrm>
            <a:off x="2204350" y="510334"/>
            <a:ext cx="6422655" cy="495300"/>
          </a:xfrm>
          <a:prstGeom prst="rect">
            <a:avLst/>
          </a:prstGeom>
        </p:spPr>
        <p:txBody>
          <a:bodyPr vert="horz" lIns="68580" tIns="34290" rIns="68580" bIns="34290" rtlCol="0">
            <a:noAutofit/>
          </a:bodyPr>
          <a:lstStyle>
            <a:lvl1pPr indent="0">
              <a:lnSpc>
                <a:spcPct val="90000"/>
              </a:lnSpc>
              <a:spcBef>
                <a:spcPts val="1000"/>
              </a:spcBef>
              <a:buFont typeface="Arial" panose="020B0604020202020204" pitchFamily="34" charset="0"/>
              <a:buNone/>
              <a:defRPr sz="3200" baseline="0">
                <a:solidFill>
                  <a:srgbClr val="164194"/>
                </a:solidFill>
                <a:latin typeface="Lato Black" panose="020F0A0202020403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da-DK" sz="2400" dirty="0"/>
          </a:p>
        </p:txBody>
      </p:sp>
      <p:pic>
        <p:nvPicPr>
          <p:cNvPr id="4" name="Resim 3">
            <a:extLst>
              <a:ext uri="{FF2B5EF4-FFF2-40B4-BE49-F238E27FC236}">
                <a16:creationId xmlns:a16="http://schemas.microsoft.com/office/drawing/2014/main" xmlns="" id="{63170CEF-A93C-4479-B7AF-81587404E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233" y="510334"/>
            <a:ext cx="9541534" cy="6454803"/>
          </a:xfrm>
          <a:prstGeom prst="rect">
            <a:avLst/>
          </a:prstGeom>
        </p:spPr>
      </p:pic>
    </p:spTree>
    <p:extLst>
      <p:ext uri="{BB962C8B-B14F-4D97-AF65-F5344CB8AC3E}">
        <p14:creationId xmlns:p14="http://schemas.microsoft.com/office/powerpoint/2010/main" val="35027561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xmlns="" id="{793A9D31-1B06-4A29-BA17-46DB0F7EB61C}"/>
              </a:ext>
            </a:extLst>
          </p:cNvPr>
          <p:cNvSpPr>
            <a:spLocks noGrp="1"/>
          </p:cNvSpPr>
          <p:nvPr>
            <p:ph type="body" sz="quarter" idx="10"/>
          </p:nvPr>
        </p:nvSpPr>
        <p:spPr>
          <a:xfrm>
            <a:off x="577076" y="2853586"/>
            <a:ext cx="8902204" cy="1576174"/>
          </a:xfrm>
        </p:spPr>
        <p:txBody>
          <a:bodyPr>
            <a:noAutofit/>
          </a:bodyPr>
          <a:lstStyle/>
          <a:p>
            <a:pPr marL="0" indent="0" algn="ctr">
              <a:buNone/>
            </a:pPr>
            <a:r>
              <a:rPr lang="tr-TR" sz="4000" b="1" dirty="0">
                <a:latin typeface="+mn-lt"/>
              </a:rPr>
              <a:t>ÇALIŞMA TAKVİMİ VE ÖNEMLİ TARİHLER</a:t>
            </a:r>
          </a:p>
        </p:txBody>
      </p:sp>
      <p:pic>
        <p:nvPicPr>
          <p:cNvPr id="13" name="Picture Placeholder 12">
            <a:extLst>
              <a:ext uri="{FF2B5EF4-FFF2-40B4-BE49-F238E27FC236}">
                <a16:creationId xmlns:a16="http://schemas.microsoft.com/office/drawing/2014/main" xmlns="" id="{6E6D1BEC-7005-40E4-AEBD-47C29110D9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367" t="184" r="15491" b="-184"/>
          <a:stretch/>
        </p:blipFill>
        <p:spPr>
          <a:xfrm>
            <a:off x="9107488" y="126206"/>
            <a:ext cx="3084512" cy="6605587"/>
          </a:xfrm>
          <a:custGeom>
            <a:avLst/>
            <a:gdLst>
              <a:gd name="connsiteX0" fmla="*/ 351830 w 3084512"/>
              <a:gd name="connsiteY0" fmla="*/ 0 h 6605587"/>
              <a:gd name="connsiteX1" fmla="*/ 3084512 w 3084512"/>
              <a:gd name="connsiteY1" fmla="*/ 0 h 6605587"/>
              <a:gd name="connsiteX2" fmla="*/ 3084512 w 3084512"/>
              <a:gd name="connsiteY2" fmla="*/ 6605587 h 6605587"/>
              <a:gd name="connsiteX3" fmla="*/ 0 w 3084512"/>
              <a:gd name="connsiteY3" fmla="*/ 6605587 h 6605587"/>
              <a:gd name="connsiteX4" fmla="*/ 0 w 3084512"/>
              <a:gd name="connsiteY4" fmla="*/ 6605586 h 6605587"/>
              <a:gd name="connsiteX5" fmla="*/ 226804 w 3084512"/>
              <a:gd name="connsiteY5" fmla="*/ 6605586 h 6605587"/>
              <a:gd name="connsiteX6" fmla="*/ 454089 w 3084512"/>
              <a:gd name="connsiteY6" fmla="*/ 249348 h 6605587"/>
              <a:gd name="connsiteX7" fmla="*/ 0 w 3084512"/>
              <a:gd name="connsiteY7" fmla="*/ 0 h 6605587"/>
              <a:gd name="connsiteX8" fmla="*/ 215466 w 3084512"/>
              <a:gd name="connsiteY8" fmla="*/ 0 h 6605587"/>
              <a:gd name="connsiteX9" fmla="*/ 0 w 3084512"/>
              <a:gd name="connsiteY9" fmla="*/ 654 h 660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4512" h="6605587">
                <a:moveTo>
                  <a:pt x="351830" y="0"/>
                </a:moveTo>
                <a:lnTo>
                  <a:pt x="3084512" y="0"/>
                </a:lnTo>
                <a:lnTo>
                  <a:pt x="3084512" y="6605587"/>
                </a:lnTo>
                <a:lnTo>
                  <a:pt x="0" y="6605587"/>
                </a:lnTo>
                <a:lnTo>
                  <a:pt x="0" y="6605586"/>
                </a:lnTo>
                <a:lnTo>
                  <a:pt x="226804" y="6605586"/>
                </a:lnTo>
                <a:cubicBezTo>
                  <a:pt x="682168" y="5982178"/>
                  <a:pt x="1454596" y="2848511"/>
                  <a:pt x="454089" y="249348"/>
                </a:cubicBezTo>
                <a:close/>
                <a:moveTo>
                  <a:pt x="0" y="0"/>
                </a:moveTo>
                <a:lnTo>
                  <a:pt x="215466" y="0"/>
                </a:lnTo>
                <a:lnTo>
                  <a:pt x="0" y="654"/>
                </a:lnTo>
                <a:close/>
              </a:path>
            </a:pathLst>
          </a:custGeom>
        </p:spPr>
      </p:pic>
    </p:spTree>
    <p:extLst>
      <p:ext uri="{BB962C8B-B14F-4D97-AF65-F5344CB8AC3E}">
        <p14:creationId xmlns:p14="http://schemas.microsoft.com/office/powerpoint/2010/main" val="134316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ext&#10;&#10;Description automatically generated">
            <a:extLst>
              <a:ext uri="{FF2B5EF4-FFF2-40B4-BE49-F238E27FC236}">
                <a16:creationId xmlns:a16="http://schemas.microsoft.com/office/drawing/2014/main" xmlns="" id="{38D8BF6A-22FF-414F-B079-CAF22753FCCF}"/>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8493" r="8493"/>
          <a:stretch>
            <a:fillRect/>
          </a:stretch>
        </p:blipFill>
        <p:spPr/>
      </p:pic>
      <p:graphicFrame>
        <p:nvGraphicFramePr>
          <p:cNvPr id="5" name="Tablo 6">
            <a:extLst>
              <a:ext uri="{FF2B5EF4-FFF2-40B4-BE49-F238E27FC236}">
                <a16:creationId xmlns:a16="http://schemas.microsoft.com/office/drawing/2014/main" xmlns="" id="{903A3C58-AC1E-4FA5-B9B3-D00551081218}"/>
              </a:ext>
            </a:extLst>
          </p:cNvPr>
          <p:cNvGraphicFramePr>
            <a:graphicFrameLocks noGrp="1"/>
          </p:cNvGraphicFramePr>
          <p:nvPr>
            <p:extLst>
              <p:ext uri="{D42A27DB-BD31-4B8C-83A1-F6EECF244321}">
                <p14:modId xmlns:p14="http://schemas.microsoft.com/office/powerpoint/2010/main" val="2972263378"/>
              </p:ext>
            </p:extLst>
          </p:nvPr>
        </p:nvGraphicFramePr>
        <p:xfrm>
          <a:off x="79898" y="413226"/>
          <a:ext cx="9436962" cy="6283960"/>
        </p:xfrm>
        <a:graphic>
          <a:graphicData uri="http://schemas.openxmlformats.org/drawingml/2006/table">
            <a:tbl>
              <a:tblPr firstRow="1" bandRow="1">
                <a:tableStyleId>{5C22544A-7EE6-4342-B048-85BDC9FD1C3A}</a:tableStyleId>
              </a:tblPr>
              <a:tblGrid>
                <a:gridCol w="3145654">
                  <a:extLst>
                    <a:ext uri="{9D8B030D-6E8A-4147-A177-3AD203B41FA5}">
                      <a16:colId xmlns:a16="http://schemas.microsoft.com/office/drawing/2014/main" xmlns="" val="157164201"/>
                    </a:ext>
                  </a:extLst>
                </a:gridCol>
                <a:gridCol w="3145654">
                  <a:extLst>
                    <a:ext uri="{9D8B030D-6E8A-4147-A177-3AD203B41FA5}">
                      <a16:colId xmlns:a16="http://schemas.microsoft.com/office/drawing/2014/main" xmlns="" val="2876699641"/>
                    </a:ext>
                  </a:extLst>
                </a:gridCol>
                <a:gridCol w="3145654">
                  <a:extLst>
                    <a:ext uri="{9D8B030D-6E8A-4147-A177-3AD203B41FA5}">
                      <a16:colId xmlns:a16="http://schemas.microsoft.com/office/drawing/2014/main" xmlns="" val="1157864940"/>
                    </a:ext>
                  </a:extLst>
                </a:gridCol>
              </a:tblGrid>
              <a:tr h="353763">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800" b="1" dirty="0">
                          <a:solidFill>
                            <a:schemeClr val="bg1"/>
                          </a:solidFill>
                          <a:latin typeface="+mn-lt"/>
                          <a:hlinkClick r:id="rId4"/>
                        </a:rPr>
                        <a:t>ÇALIŞMA TAKVİMİ</a:t>
                      </a:r>
                      <a:endParaRPr lang="da-DK" sz="2800" b="1" dirty="0">
                        <a:solidFill>
                          <a:schemeClr val="bg1"/>
                        </a:solidFill>
                        <a:latin typeface="+mn-lt"/>
                      </a:endParaRPr>
                    </a:p>
                    <a:p>
                      <a:endParaRPr lang="tr-TR" sz="1600" dirty="0"/>
                    </a:p>
                  </a:txBody>
                  <a:tcPr/>
                </a:tc>
                <a:tc hMerge="1">
                  <a:txBody>
                    <a:bodyPr/>
                    <a:lstStyle/>
                    <a:p>
                      <a:endParaRPr lang="tr-TR" sz="1600" dirty="0"/>
                    </a:p>
                  </a:txBody>
                  <a:tcPr/>
                </a:tc>
                <a:tc hMerge="1">
                  <a:txBody>
                    <a:bodyPr/>
                    <a:lstStyle/>
                    <a:p>
                      <a:endParaRPr lang="tr-TR" sz="1600" dirty="0"/>
                    </a:p>
                  </a:txBody>
                  <a:tcPr/>
                </a:tc>
                <a:extLst>
                  <a:ext uri="{0D108BD9-81ED-4DB2-BD59-A6C34878D82A}">
                    <a16:rowId xmlns:a16="http://schemas.microsoft.com/office/drawing/2014/main" xmlns="" val="9797443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dirty="0"/>
                        <a:t>MART 2024</a:t>
                      </a:r>
                    </a:p>
                    <a:p>
                      <a:endParaRPr lang="tr-TR" sz="1600" dirty="0"/>
                    </a:p>
                  </a:txBody>
                  <a:tcPr/>
                </a:tc>
                <a:tc>
                  <a:txBody>
                    <a:bodyPr/>
                    <a:lstStyle/>
                    <a:p>
                      <a:pPr lvl="0"/>
                      <a:r>
                        <a:rPr lang="tr-TR" sz="1600" dirty="0"/>
                        <a:t>Ulusal Yarışma için çalışmaların </a:t>
                      </a:r>
                      <a:r>
                        <a:rPr lang="tr-TR" sz="1600" dirty="0">
                          <a:hlinkClick r:id="rId5"/>
                        </a:rPr>
                        <a:t>www.cevreningencsozculeri.org.tr</a:t>
                      </a:r>
                      <a:r>
                        <a:rPr lang="tr-TR" sz="1600" dirty="0"/>
                        <a:t>  siteye kullanıcı adı ve şifre ile yüklenmesi</a:t>
                      </a:r>
                    </a:p>
                    <a:p>
                      <a:pPr lvl="0"/>
                      <a:r>
                        <a:rPr lang="tr-TR" sz="1600" dirty="0"/>
                        <a:t>Ulusal yarışmalar genellikle Mart aylarında yapılır.</a:t>
                      </a:r>
                    </a:p>
                    <a:p>
                      <a:pPr lvl="0"/>
                      <a:r>
                        <a:rPr lang="tr-TR" sz="1600" dirty="0"/>
                        <a:t>Nisan ayında jüriler Türkiye derecelerini belirler. </a:t>
                      </a:r>
                    </a:p>
                    <a:p>
                      <a:endParaRPr lang="tr-TR" sz="1600" dirty="0"/>
                    </a:p>
                  </a:txBody>
                  <a:tcPr/>
                </a:tc>
                <a:tc>
                  <a:txBody>
                    <a:bodyPr/>
                    <a:lstStyle/>
                    <a:p>
                      <a:r>
                        <a:rPr lang="tr-TR" sz="1600" dirty="0"/>
                        <a:t>Okulların çalışma girişleri koordinatör öğretmenin sorumluluğundadır. </a:t>
                      </a:r>
                    </a:p>
                  </a:txBody>
                  <a:tcPr/>
                </a:tc>
                <a:extLst>
                  <a:ext uri="{0D108BD9-81ED-4DB2-BD59-A6C34878D82A}">
                    <a16:rowId xmlns:a16="http://schemas.microsoft.com/office/drawing/2014/main" xmlns="" val="9990561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dirty="0"/>
                        <a:t>MAYIS 2024</a:t>
                      </a:r>
                    </a:p>
                    <a:p>
                      <a:endParaRPr lang="tr-TR"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dirty="0"/>
                        <a:t>Ulusal jüri sonucunda 1. seçilen tüm çalışmaların uluslararası yarışmaya Türkiye adayları olarak yüklenmesi son gün.</a:t>
                      </a:r>
                    </a:p>
                    <a:p>
                      <a:endParaRPr lang="tr-TR" sz="1600" dirty="0"/>
                    </a:p>
                  </a:txBody>
                  <a:tcPr/>
                </a:tc>
                <a:tc>
                  <a:txBody>
                    <a:bodyPr/>
                    <a:lstStyle/>
                    <a:p>
                      <a:r>
                        <a:rPr lang="tr-TR" sz="1600" dirty="0"/>
                        <a:t>Ulusal Koordinasyonun sorumluluğudur.</a:t>
                      </a:r>
                    </a:p>
                  </a:txBody>
                  <a:tcPr/>
                </a:tc>
                <a:extLst>
                  <a:ext uri="{0D108BD9-81ED-4DB2-BD59-A6C34878D82A}">
                    <a16:rowId xmlns:a16="http://schemas.microsoft.com/office/drawing/2014/main" xmlns="" val="42596618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kern="1200" dirty="0"/>
                        <a:t>HAZİRAN 2024</a:t>
                      </a:r>
                    </a:p>
                    <a:p>
                      <a:endParaRPr lang="tr-TR" sz="1600" dirty="0"/>
                    </a:p>
                  </a:txBody>
                  <a:tcPr/>
                </a:tc>
                <a:tc>
                  <a:txBody>
                    <a:bodyPr/>
                    <a:lstStyle/>
                    <a:p>
                      <a:r>
                        <a:rPr lang="tr-TR" sz="1600" dirty="0">
                          <a:latin typeface="Lato" panose="020B0604020202020204" charset="-94"/>
                        </a:rPr>
                        <a:t>Kısa listeye alınan girişler, Haziran ayında halk oylaması için paylaşılacak ve sonuçlar Jüri tarafından değerlendirmelerine ek olarak değerlendirilecektir. </a:t>
                      </a:r>
                    </a:p>
                    <a:p>
                      <a:endParaRPr lang="tr-TR" sz="1600" dirty="0"/>
                    </a:p>
                  </a:txBody>
                  <a:tcPr/>
                </a:tc>
                <a:tc>
                  <a:txBody>
                    <a:bodyPr/>
                    <a:lstStyle/>
                    <a:p>
                      <a:r>
                        <a:rPr lang="tr-TR" sz="1600" b="0" dirty="0"/>
                        <a:t>Uluslararası Jüri Haziran sonuna kadar toplanıp, sonuçların açıklanması.</a:t>
                      </a:r>
                      <a:endParaRPr lang="tr-TR" sz="1600" dirty="0"/>
                    </a:p>
                  </a:txBody>
                  <a:tcPr/>
                </a:tc>
                <a:extLst>
                  <a:ext uri="{0D108BD9-81ED-4DB2-BD59-A6C34878D82A}">
                    <a16:rowId xmlns:a16="http://schemas.microsoft.com/office/drawing/2014/main" xmlns="" val="568030411"/>
                  </a:ext>
                </a:extLst>
              </a:tr>
              <a:tr h="370840">
                <a:tc>
                  <a:txBody>
                    <a:bodyPr/>
                    <a:lstStyle/>
                    <a:p>
                      <a:endParaRPr lang="tr-TR" sz="1600"/>
                    </a:p>
                  </a:txBody>
                  <a:tcPr/>
                </a:tc>
                <a:tc>
                  <a:txBody>
                    <a:bodyPr/>
                    <a:lstStyle/>
                    <a:p>
                      <a:endParaRPr lang="tr-TR" sz="1600"/>
                    </a:p>
                  </a:txBody>
                  <a:tcPr/>
                </a:tc>
                <a:tc>
                  <a:txBody>
                    <a:bodyPr/>
                    <a:lstStyle/>
                    <a:p>
                      <a:endParaRPr lang="tr-TR" sz="1600" dirty="0"/>
                    </a:p>
                  </a:txBody>
                  <a:tcPr/>
                </a:tc>
                <a:extLst>
                  <a:ext uri="{0D108BD9-81ED-4DB2-BD59-A6C34878D82A}">
                    <a16:rowId xmlns:a16="http://schemas.microsoft.com/office/drawing/2014/main" xmlns="" val="228263269"/>
                  </a:ext>
                </a:extLst>
              </a:tr>
            </a:tbl>
          </a:graphicData>
        </a:graphic>
      </p:graphicFrame>
    </p:spTree>
    <p:extLst>
      <p:ext uri="{BB962C8B-B14F-4D97-AF65-F5344CB8AC3E}">
        <p14:creationId xmlns:p14="http://schemas.microsoft.com/office/powerpoint/2010/main" val="28061788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taking a picture with a camera&#10;&#10;Description automatically generated with medium confidence">
            <a:extLst>
              <a:ext uri="{FF2B5EF4-FFF2-40B4-BE49-F238E27FC236}">
                <a16:creationId xmlns:a16="http://schemas.microsoft.com/office/drawing/2014/main" xmlns="" id="{305663E7-8198-43ED-B9FA-36C5C409158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0332" b="20332"/>
          <a:stretch>
            <a:fillRect/>
          </a:stretch>
        </p:blipFill>
        <p:spPr/>
      </p:pic>
      <p:sp>
        <p:nvSpPr>
          <p:cNvPr id="4" name="Pladsholder til tekst 3">
            <a:extLst>
              <a:ext uri="{FF2B5EF4-FFF2-40B4-BE49-F238E27FC236}">
                <a16:creationId xmlns:a16="http://schemas.microsoft.com/office/drawing/2014/main" xmlns="" id="{24BE87D0-1E7D-4CC8-B1A3-F1B6497AEAB1}"/>
              </a:ext>
            </a:extLst>
          </p:cNvPr>
          <p:cNvSpPr>
            <a:spLocks noGrp="1"/>
          </p:cNvSpPr>
          <p:nvPr>
            <p:ph type="body" sz="quarter" idx="11"/>
          </p:nvPr>
        </p:nvSpPr>
        <p:spPr>
          <a:xfrm>
            <a:off x="2509519" y="304800"/>
            <a:ext cx="9326881" cy="1730375"/>
          </a:xfrm>
        </p:spPr>
        <p:txBody>
          <a:bodyPr>
            <a:normAutofit/>
          </a:bodyPr>
          <a:lstStyle/>
          <a:p>
            <a:pPr marL="0" indent="0">
              <a:buNone/>
            </a:pPr>
            <a:r>
              <a:rPr lang="tr-TR" sz="4800" b="1" dirty="0">
                <a:solidFill>
                  <a:schemeClr val="bg1"/>
                </a:solidFill>
                <a:latin typeface="+mn-lt"/>
              </a:rPr>
              <a:t>ÇALIŞMA HAZIRLIĞI VE KRİTERLER</a:t>
            </a:r>
            <a:endParaRPr lang="da-DK" sz="4800" b="1" dirty="0">
              <a:solidFill>
                <a:schemeClr val="bg1"/>
              </a:solidFill>
              <a:latin typeface="+mn-lt"/>
            </a:endParaRPr>
          </a:p>
        </p:txBody>
      </p:sp>
      <p:pic>
        <p:nvPicPr>
          <p:cNvPr id="5" name="Resim 4">
            <a:extLst>
              <a:ext uri="{FF2B5EF4-FFF2-40B4-BE49-F238E27FC236}">
                <a16:creationId xmlns:a16="http://schemas.microsoft.com/office/drawing/2014/main" xmlns="" id="{755FC172-F95B-4590-8C84-5AB641CD2F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365338" cy="2161430"/>
          </a:xfrm>
          <a:prstGeom prst="rect">
            <a:avLst/>
          </a:prstGeom>
        </p:spPr>
      </p:pic>
    </p:spTree>
    <p:extLst>
      <p:ext uri="{BB962C8B-B14F-4D97-AF65-F5344CB8AC3E}">
        <p14:creationId xmlns:p14="http://schemas.microsoft.com/office/powerpoint/2010/main" val="39565004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2">
            <a:extLst>
              <a:ext uri="{FF2B5EF4-FFF2-40B4-BE49-F238E27FC236}">
                <a16:creationId xmlns:a16="http://schemas.microsoft.com/office/drawing/2014/main" xmlns="" id="{645B0EFE-FBE6-4459-9960-BBFF9C361C6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4978" r="14978"/>
          <a:stretch/>
        </p:blipFill>
        <p:spPr>
          <a:xfrm>
            <a:off x="9107488" y="252413"/>
            <a:ext cx="3084512" cy="6605587"/>
          </a:xfrm>
        </p:spPr>
      </p:pic>
      <p:sp>
        <p:nvSpPr>
          <p:cNvPr id="4" name="Dikdörtgen 3">
            <a:extLst>
              <a:ext uri="{FF2B5EF4-FFF2-40B4-BE49-F238E27FC236}">
                <a16:creationId xmlns:a16="http://schemas.microsoft.com/office/drawing/2014/main" xmlns="" id="{060DCB72-EDA1-4375-96AE-F9E27E963087}"/>
              </a:ext>
            </a:extLst>
          </p:cNvPr>
          <p:cNvSpPr/>
          <p:nvPr/>
        </p:nvSpPr>
        <p:spPr>
          <a:xfrm>
            <a:off x="202282" y="986805"/>
            <a:ext cx="9027558" cy="5738494"/>
          </a:xfrm>
          <a:prstGeom prst="rect">
            <a:avLst/>
          </a:prstGeom>
        </p:spPr>
        <p:txBody>
          <a:bodyPr wrap="square">
            <a:spAutoFit/>
          </a:bodyPr>
          <a:lstStyle/>
          <a:p>
            <a:pPr algn="ctr"/>
            <a:endParaRPr lang="tr-TR" sz="2000" b="1" cap="all" dirty="0"/>
          </a:p>
          <a:p>
            <a:r>
              <a:rPr lang="tr-TR" sz="2000" dirty="0"/>
              <a:t>YRE Uluslararası Yarışması, üç farklı medya kategorisinden gelen başvuruları kabul eder; makaleler, fotoğraflar ve videolar.</a:t>
            </a:r>
          </a:p>
          <a:p>
            <a:endParaRPr lang="tr-TR" sz="2000" dirty="0"/>
          </a:p>
          <a:p>
            <a:r>
              <a:rPr lang="tr-TR" sz="2000" b="1" u="sng" dirty="0"/>
              <a:t>Yarışma Başvuru ve Sayısı</a:t>
            </a:r>
          </a:p>
          <a:p>
            <a:pPr algn="just">
              <a:lnSpc>
                <a:spcPct val="150000"/>
              </a:lnSpc>
            </a:pPr>
            <a:r>
              <a:rPr lang="tr-TR" sz="2000" b="1" dirty="0"/>
              <a:t>Makale:</a:t>
            </a:r>
            <a:r>
              <a:rPr lang="tr-TR" sz="2000" dirty="0"/>
              <a:t> (11-14 yaş, 15-18 yaş, 19-25 yaş).  (En fazla 1)</a:t>
            </a:r>
          </a:p>
          <a:p>
            <a:pPr algn="just">
              <a:lnSpc>
                <a:spcPct val="150000"/>
              </a:lnSpc>
            </a:pPr>
            <a:r>
              <a:rPr lang="tr-TR" sz="2000" b="1" dirty="0"/>
              <a:t>Fotoğraf;</a:t>
            </a:r>
          </a:p>
          <a:p>
            <a:pPr marL="342900" indent="-342900" algn="just">
              <a:lnSpc>
                <a:spcPct val="150000"/>
              </a:lnSpc>
              <a:buFont typeface="Arial" panose="020B0604020202020204" pitchFamily="34" charset="0"/>
              <a:buChar char="•"/>
            </a:pPr>
            <a:r>
              <a:rPr lang="tr-TR" sz="2000" b="1" dirty="0"/>
              <a:t>Tek Röportaj Fotoğrafı </a:t>
            </a:r>
            <a:r>
              <a:rPr lang="tr-TR" sz="2000" dirty="0"/>
              <a:t>(En fazla 1)</a:t>
            </a:r>
            <a:endParaRPr lang="tr-TR" sz="2000" b="1" dirty="0"/>
          </a:p>
          <a:p>
            <a:pPr marL="342900" indent="-342900" algn="just">
              <a:lnSpc>
                <a:spcPct val="150000"/>
              </a:lnSpc>
              <a:buFont typeface="Arial" panose="020B0604020202020204" pitchFamily="34" charset="0"/>
              <a:buChar char="•"/>
            </a:pPr>
            <a:r>
              <a:rPr lang="tr-TR" sz="2000" b="1" dirty="0"/>
              <a:t>Tek Çevre Kampanya Fotoğrafı</a:t>
            </a:r>
            <a:r>
              <a:rPr lang="tr-TR" sz="2000" dirty="0"/>
              <a:t>  (En fazla 1)</a:t>
            </a:r>
          </a:p>
          <a:p>
            <a:pPr marL="342900" indent="-342900" algn="just">
              <a:lnSpc>
                <a:spcPct val="150000"/>
              </a:lnSpc>
              <a:buFont typeface="Arial" panose="020B0604020202020204" pitchFamily="34" charset="0"/>
              <a:buChar char="•"/>
            </a:pPr>
            <a:r>
              <a:rPr lang="tr-TR" sz="2000" b="1" dirty="0"/>
              <a:t>3-5 Fotoğrafın Fotoğraf Hikayesi</a:t>
            </a:r>
            <a:r>
              <a:rPr lang="tr-TR" sz="2000" dirty="0"/>
              <a:t>  (En fazla 1)</a:t>
            </a:r>
          </a:p>
          <a:p>
            <a:pPr algn="just">
              <a:lnSpc>
                <a:spcPct val="150000"/>
              </a:lnSpc>
            </a:pPr>
            <a:r>
              <a:rPr lang="tr-TR" sz="2000" b="1" dirty="0"/>
              <a:t>Video;</a:t>
            </a:r>
          </a:p>
          <a:p>
            <a:pPr marL="342900" indent="-342900" algn="just">
              <a:lnSpc>
                <a:spcPct val="150000"/>
              </a:lnSpc>
              <a:buFont typeface="Arial" panose="020B0604020202020204" pitchFamily="34" charset="0"/>
              <a:buChar char="•"/>
            </a:pPr>
            <a:r>
              <a:rPr lang="tr-TR" sz="2000" b="1" dirty="0"/>
              <a:t>Video Kampanya </a:t>
            </a:r>
            <a:r>
              <a:rPr lang="tr-TR" sz="2000" dirty="0"/>
              <a:t> (11-14 yaş, 15-18 yaş, 19-25 yaş) (En fazla 1)</a:t>
            </a:r>
          </a:p>
          <a:p>
            <a:pPr marL="342900" indent="-342900" algn="just">
              <a:lnSpc>
                <a:spcPct val="150000"/>
              </a:lnSpc>
              <a:buFont typeface="Arial" panose="020B0604020202020204" pitchFamily="34" charset="0"/>
              <a:buChar char="•"/>
            </a:pPr>
            <a:r>
              <a:rPr lang="tr-TR" sz="2000" b="1" dirty="0"/>
              <a:t>Video Röportaj </a:t>
            </a:r>
            <a:r>
              <a:rPr lang="tr-TR" sz="2000" dirty="0"/>
              <a:t> (11-14 yaş, 15-18 yaş, 19-25 yaş) (En fazla 1)</a:t>
            </a:r>
          </a:p>
          <a:p>
            <a:pPr algn="just">
              <a:lnSpc>
                <a:spcPct val="150000"/>
              </a:lnSpc>
            </a:pPr>
            <a:r>
              <a:rPr lang="tr-TR" sz="2000" b="1" dirty="0"/>
              <a:t>Uluslararası İşbirliği.</a:t>
            </a:r>
            <a:endParaRPr lang="tr-TR" sz="2000" dirty="0"/>
          </a:p>
        </p:txBody>
      </p:sp>
      <p:sp>
        <p:nvSpPr>
          <p:cNvPr id="2" name="Dikdörtgen 1">
            <a:extLst>
              <a:ext uri="{FF2B5EF4-FFF2-40B4-BE49-F238E27FC236}">
                <a16:creationId xmlns:a16="http://schemas.microsoft.com/office/drawing/2014/main" xmlns="" id="{003280D3-2B40-4465-B046-E1A507CF30C9}"/>
              </a:ext>
            </a:extLst>
          </p:cNvPr>
          <p:cNvSpPr/>
          <p:nvPr/>
        </p:nvSpPr>
        <p:spPr>
          <a:xfrm>
            <a:off x="2885042" y="361464"/>
            <a:ext cx="3856056" cy="369332"/>
          </a:xfrm>
          <a:prstGeom prst="rect">
            <a:avLst/>
          </a:prstGeom>
        </p:spPr>
        <p:txBody>
          <a:bodyPr wrap="none">
            <a:spAutoFit/>
          </a:bodyPr>
          <a:lstStyle/>
          <a:p>
            <a:pPr algn="ctr"/>
            <a:r>
              <a:rPr lang="tr-TR" b="1" cap="all" dirty="0"/>
              <a:t>Yarışma için çalışma KATEGORİLERİ</a:t>
            </a:r>
          </a:p>
        </p:txBody>
      </p:sp>
    </p:spTree>
    <p:extLst>
      <p:ext uri="{BB962C8B-B14F-4D97-AF65-F5344CB8AC3E}">
        <p14:creationId xmlns:p14="http://schemas.microsoft.com/office/powerpoint/2010/main" val="40749226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xmlns="" id="{6E6D1BEC-7005-40E4-AEBD-47C29110D9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67" t="184" r="15491" b="-184"/>
          <a:stretch/>
        </p:blipFill>
        <p:spPr>
          <a:xfrm>
            <a:off x="9107488" y="126206"/>
            <a:ext cx="3084512" cy="6605587"/>
          </a:xfrm>
          <a:custGeom>
            <a:avLst/>
            <a:gdLst>
              <a:gd name="connsiteX0" fmla="*/ 351830 w 3084512"/>
              <a:gd name="connsiteY0" fmla="*/ 0 h 6605587"/>
              <a:gd name="connsiteX1" fmla="*/ 3084512 w 3084512"/>
              <a:gd name="connsiteY1" fmla="*/ 0 h 6605587"/>
              <a:gd name="connsiteX2" fmla="*/ 3084512 w 3084512"/>
              <a:gd name="connsiteY2" fmla="*/ 6605587 h 6605587"/>
              <a:gd name="connsiteX3" fmla="*/ 0 w 3084512"/>
              <a:gd name="connsiteY3" fmla="*/ 6605587 h 6605587"/>
              <a:gd name="connsiteX4" fmla="*/ 0 w 3084512"/>
              <a:gd name="connsiteY4" fmla="*/ 6605586 h 6605587"/>
              <a:gd name="connsiteX5" fmla="*/ 226804 w 3084512"/>
              <a:gd name="connsiteY5" fmla="*/ 6605586 h 6605587"/>
              <a:gd name="connsiteX6" fmla="*/ 454089 w 3084512"/>
              <a:gd name="connsiteY6" fmla="*/ 249348 h 6605587"/>
              <a:gd name="connsiteX7" fmla="*/ 0 w 3084512"/>
              <a:gd name="connsiteY7" fmla="*/ 0 h 6605587"/>
              <a:gd name="connsiteX8" fmla="*/ 215466 w 3084512"/>
              <a:gd name="connsiteY8" fmla="*/ 0 h 6605587"/>
              <a:gd name="connsiteX9" fmla="*/ 0 w 3084512"/>
              <a:gd name="connsiteY9" fmla="*/ 654 h 660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4512" h="6605587">
                <a:moveTo>
                  <a:pt x="351830" y="0"/>
                </a:moveTo>
                <a:lnTo>
                  <a:pt x="3084512" y="0"/>
                </a:lnTo>
                <a:lnTo>
                  <a:pt x="3084512" y="6605587"/>
                </a:lnTo>
                <a:lnTo>
                  <a:pt x="0" y="6605587"/>
                </a:lnTo>
                <a:lnTo>
                  <a:pt x="0" y="6605586"/>
                </a:lnTo>
                <a:lnTo>
                  <a:pt x="226804" y="6605586"/>
                </a:lnTo>
                <a:cubicBezTo>
                  <a:pt x="682168" y="5982178"/>
                  <a:pt x="1454596" y="2848511"/>
                  <a:pt x="454089" y="249348"/>
                </a:cubicBezTo>
                <a:close/>
                <a:moveTo>
                  <a:pt x="0" y="0"/>
                </a:moveTo>
                <a:lnTo>
                  <a:pt x="215466" y="0"/>
                </a:lnTo>
                <a:lnTo>
                  <a:pt x="0" y="654"/>
                </a:lnTo>
                <a:close/>
              </a:path>
            </a:pathLst>
          </a:custGeom>
        </p:spPr>
      </p:pic>
      <p:pic>
        <p:nvPicPr>
          <p:cNvPr id="5" name="Çevrimiçi Medya 4" title="Young Reporters for the Environment - Become a leader for global change!">
            <a:hlinkClick r:id="" action="ppaction://media"/>
            <a:extLst>
              <a:ext uri="{FF2B5EF4-FFF2-40B4-BE49-F238E27FC236}">
                <a16:creationId xmlns:a16="http://schemas.microsoft.com/office/drawing/2014/main" xmlns="" id="{3141A037-7043-49D6-AD79-3AE754BB97AE}"/>
              </a:ext>
            </a:extLst>
          </p:cNvPr>
          <p:cNvPicPr>
            <a:picLocks noRot="1" noChangeAspect="1"/>
          </p:cNvPicPr>
          <p:nvPr>
            <a:videoFile r:link="rId1"/>
          </p:nvPr>
        </p:nvPicPr>
        <p:blipFill>
          <a:blip r:embed="rId4"/>
          <a:stretch>
            <a:fillRect/>
          </a:stretch>
        </p:blipFill>
        <p:spPr>
          <a:xfrm>
            <a:off x="88734" y="1068404"/>
            <a:ext cx="9403796" cy="5313145"/>
          </a:xfrm>
          <a:prstGeom prst="rect">
            <a:avLst/>
          </a:prstGeom>
        </p:spPr>
      </p:pic>
    </p:spTree>
    <p:extLst>
      <p:ext uri="{BB962C8B-B14F-4D97-AF65-F5344CB8AC3E}">
        <p14:creationId xmlns:p14="http://schemas.microsoft.com/office/powerpoint/2010/main" val="4268069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2">
            <a:extLst>
              <a:ext uri="{FF2B5EF4-FFF2-40B4-BE49-F238E27FC236}">
                <a16:creationId xmlns:a16="http://schemas.microsoft.com/office/drawing/2014/main" xmlns="" id="{645B0EFE-FBE6-4459-9960-BBFF9C361C6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4978" r="14978"/>
          <a:stretch/>
        </p:blipFill>
        <p:spPr>
          <a:xfrm>
            <a:off x="9107488" y="252413"/>
            <a:ext cx="3084512" cy="6605587"/>
          </a:xfrm>
        </p:spPr>
      </p:pic>
      <p:sp>
        <p:nvSpPr>
          <p:cNvPr id="2" name="Dikdörtgen 1">
            <a:extLst>
              <a:ext uri="{FF2B5EF4-FFF2-40B4-BE49-F238E27FC236}">
                <a16:creationId xmlns:a16="http://schemas.microsoft.com/office/drawing/2014/main" xmlns="" id="{F8A77C46-387E-443D-AD38-9A1BB28D0537}"/>
              </a:ext>
            </a:extLst>
          </p:cNvPr>
          <p:cNvSpPr/>
          <p:nvPr/>
        </p:nvSpPr>
        <p:spPr>
          <a:xfrm>
            <a:off x="368259" y="421061"/>
            <a:ext cx="8398599" cy="6004849"/>
          </a:xfrm>
          <a:prstGeom prst="rect">
            <a:avLst/>
          </a:prstGeom>
        </p:spPr>
        <p:txBody>
          <a:bodyPr wrap="square">
            <a:spAutoFit/>
          </a:bodyPr>
          <a:lstStyle/>
          <a:p>
            <a:pPr>
              <a:lnSpc>
                <a:spcPct val="150000"/>
              </a:lnSpc>
            </a:pPr>
            <a:r>
              <a:rPr lang="tr-TR" sz="2400" b="1" u="sng" dirty="0"/>
              <a:t>YRE, bu yıl için üç öncelikli konu öneriyor:</a:t>
            </a:r>
          </a:p>
          <a:p>
            <a:pPr>
              <a:lnSpc>
                <a:spcPct val="150000"/>
              </a:lnSpc>
              <a:buFont typeface="Arial" panose="020B0604020202020204" pitchFamily="34" charset="0"/>
              <a:buChar char="•"/>
            </a:pPr>
            <a:r>
              <a:rPr lang="tr-TR" sz="2400" dirty="0"/>
              <a:t>İklim değişikliği</a:t>
            </a:r>
          </a:p>
          <a:p>
            <a:pPr>
              <a:lnSpc>
                <a:spcPct val="150000"/>
              </a:lnSpc>
              <a:buFont typeface="Arial" panose="020B0604020202020204" pitchFamily="34" charset="0"/>
              <a:buChar char="•"/>
            </a:pPr>
            <a:r>
              <a:rPr lang="tr-TR" sz="2400" dirty="0"/>
              <a:t>Biyolojik Çeşitlilik ve Kaybı</a:t>
            </a:r>
          </a:p>
          <a:p>
            <a:pPr>
              <a:lnSpc>
                <a:spcPct val="150000"/>
              </a:lnSpc>
              <a:buFont typeface="Arial" panose="020B0604020202020204" pitchFamily="34" charset="0"/>
              <a:buChar char="•"/>
            </a:pPr>
            <a:r>
              <a:rPr lang="tr-TR" sz="2400" dirty="0"/>
              <a:t>Çevre kirliliği</a:t>
            </a:r>
          </a:p>
          <a:p>
            <a:pPr>
              <a:lnSpc>
                <a:spcPct val="150000"/>
              </a:lnSpc>
            </a:pPr>
            <a:endParaRPr lang="tr-TR" sz="2400" dirty="0"/>
          </a:p>
          <a:p>
            <a:pPr>
              <a:lnSpc>
                <a:spcPct val="150000"/>
              </a:lnSpc>
            </a:pPr>
            <a:r>
              <a:rPr lang="tr-TR" sz="2400" dirty="0"/>
              <a:t>Bu 3 tema, gelecek on yıl için GAIA20:30 olarak adlandırılan yeni FEE stratejisinin temel stratejisini temsil etmektedir. </a:t>
            </a:r>
          </a:p>
          <a:p>
            <a:pPr>
              <a:lnSpc>
                <a:spcPct val="150000"/>
              </a:lnSpc>
            </a:pPr>
            <a:endParaRPr lang="tr-TR" sz="2400" dirty="0"/>
          </a:p>
          <a:p>
            <a:pPr>
              <a:lnSpc>
                <a:spcPct val="150000"/>
              </a:lnSpc>
            </a:pPr>
            <a:r>
              <a:rPr lang="tr-TR" sz="2400" dirty="0"/>
              <a:t>Bu yıl boyunca ek eğitim kaynaklarını FEE Academy kurslarını takip edebilirsiniz. </a:t>
            </a:r>
          </a:p>
          <a:p>
            <a:pPr>
              <a:lnSpc>
                <a:spcPct val="150000"/>
              </a:lnSpc>
            </a:pPr>
            <a:endParaRPr lang="tr-TR" b="0" i="0" dirty="0">
              <a:effectLst/>
            </a:endParaRPr>
          </a:p>
        </p:txBody>
      </p:sp>
    </p:spTree>
    <p:extLst>
      <p:ext uri="{BB962C8B-B14F-4D97-AF65-F5344CB8AC3E}">
        <p14:creationId xmlns:p14="http://schemas.microsoft.com/office/powerpoint/2010/main" val="18109236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2">
            <a:extLst>
              <a:ext uri="{FF2B5EF4-FFF2-40B4-BE49-F238E27FC236}">
                <a16:creationId xmlns:a16="http://schemas.microsoft.com/office/drawing/2014/main" xmlns="" id="{645B0EFE-FBE6-4459-9960-BBFF9C361C6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4978" r="14978"/>
          <a:stretch/>
        </p:blipFill>
        <p:spPr>
          <a:xfrm>
            <a:off x="9107488" y="252413"/>
            <a:ext cx="3084512" cy="6605587"/>
          </a:xfrm>
        </p:spPr>
      </p:pic>
      <p:sp>
        <p:nvSpPr>
          <p:cNvPr id="4" name="Dikdörtgen 3">
            <a:extLst>
              <a:ext uri="{FF2B5EF4-FFF2-40B4-BE49-F238E27FC236}">
                <a16:creationId xmlns:a16="http://schemas.microsoft.com/office/drawing/2014/main" xmlns="" id="{E43D7525-455A-4B1B-A2C8-5EFA371437F8}"/>
              </a:ext>
            </a:extLst>
          </p:cNvPr>
          <p:cNvSpPr/>
          <p:nvPr/>
        </p:nvSpPr>
        <p:spPr>
          <a:xfrm>
            <a:off x="413469" y="1890945"/>
            <a:ext cx="8972366" cy="2308324"/>
          </a:xfrm>
          <a:prstGeom prst="rect">
            <a:avLst/>
          </a:prstGeom>
        </p:spPr>
        <p:txBody>
          <a:bodyPr wrap="square">
            <a:spAutoFit/>
          </a:bodyPr>
          <a:lstStyle/>
          <a:p>
            <a:pPr algn="just"/>
            <a:r>
              <a:rPr lang="tr-TR" sz="2400" dirty="0"/>
              <a:t>Yarışmanın kabul kriterlerini karşılamamak, final yarışmasında daha düşük puanlara neden olacaktır. </a:t>
            </a:r>
          </a:p>
          <a:p>
            <a:pPr algn="just"/>
            <a:endParaRPr lang="tr-TR" sz="2400" dirty="0"/>
          </a:p>
          <a:p>
            <a:pPr algn="just"/>
            <a:r>
              <a:rPr lang="tr-TR" sz="2400" dirty="0"/>
              <a:t>Tüm </a:t>
            </a:r>
            <a:r>
              <a:rPr lang="tr-TR" sz="2400" b="1" dirty="0"/>
              <a:t>gönderilerin taşıması gereken kurallar</a:t>
            </a:r>
            <a:r>
              <a:rPr lang="tr-TR" sz="2400" dirty="0"/>
              <a:t> için </a:t>
            </a:r>
            <a:r>
              <a:rPr lang="tr-TR" sz="2400" dirty="0">
                <a:hlinkClick r:id="rId4"/>
              </a:rPr>
              <a:t>https://www.yre.global/submission-requirements</a:t>
            </a:r>
            <a:r>
              <a:rPr lang="tr-TR" sz="2400" dirty="0"/>
              <a:t> ziyaret ediniz.</a:t>
            </a:r>
          </a:p>
          <a:p>
            <a:endParaRPr lang="tr-TR" sz="2400" b="0" i="0" dirty="0">
              <a:solidFill>
                <a:srgbClr val="666666"/>
              </a:solidFill>
              <a:effectLst/>
              <a:latin typeface="Lato" panose="020F0502020204030203"/>
            </a:endParaRPr>
          </a:p>
        </p:txBody>
      </p:sp>
    </p:spTree>
    <p:extLst>
      <p:ext uri="{BB962C8B-B14F-4D97-AF65-F5344CB8AC3E}">
        <p14:creationId xmlns:p14="http://schemas.microsoft.com/office/powerpoint/2010/main" val="4282982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xmlns="" id="{24BE87D0-1E7D-4CC8-B1A3-F1B6497AEAB1}"/>
              </a:ext>
            </a:extLst>
          </p:cNvPr>
          <p:cNvSpPr>
            <a:spLocks noGrp="1"/>
          </p:cNvSpPr>
          <p:nvPr>
            <p:ph type="body" sz="quarter" idx="11"/>
          </p:nvPr>
        </p:nvSpPr>
        <p:spPr>
          <a:xfrm>
            <a:off x="2836506" y="3858662"/>
            <a:ext cx="8584163" cy="1907656"/>
          </a:xfrm>
        </p:spPr>
        <p:txBody>
          <a:bodyPr>
            <a:normAutofit/>
          </a:bodyPr>
          <a:lstStyle/>
          <a:p>
            <a:pPr marL="0" indent="0">
              <a:buNone/>
            </a:pPr>
            <a:r>
              <a:rPr lang="tr-TR" sz="4800" b="1" dirty="0">
                <a:latin typeface="+mn-lt"/>
              </a:rPr>
              <a:t>MAKALE, VİDEO VE FOTOĞRAF </a:t>
            </a:r>
          </a:p>
          <a:p>
            <a:pPr marL="0" indent="0">
              <a:buNone/>
            </a:pPr>
            <a:r>
              <a:rPr lang="tr-TR" sz="4800" b="1" dirty="0">
                <a:latin typeface="+mn-lt"/>
              </a:rPr>
              <a:t>KRİTERLER</a:t>
            </a:r>
            <a:endParaRPr lang="da-DK" sz="4800" b="1" dirty="0">
              <a:latin typeface="+mn-lt"/>
            </a:endParaRPr>
          </a:p>
        </p:txBody>
      </p:sp>
    </p:spTree>
    <p:extLst>
      <p:ext uri="{BB962C8B-B14F-4D97-AF65-F5344CB8AC3E}">
        <p14:creationId xmlns:p14="http://schemas.microsoft.com/office/powerpoint/2010/main" val="42633847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5136" y="1508922"/>
            <a:ext cx="11786864" cy="4968552"/>
          </a:xfrm>
        </p:spPr>
        <p:txBody>
          <a:bodyPr>
            <a:noAutofit/>
          </a:bodyPr>
          <a:lstStyle/>
          <a:p>
            <a:pPr marL="342900" indent="-342900" algn="l">
              <a:buFont typeface="Arial" panose="020B0604020202020204" pitchFamily="34" charset="0"/>
              <a:buChar char="•"/>
            </a:pPr>
            <a:r>
              <a:rPr lang="tr-TR" b="1" dirty="0">
                <a:latin typeface="Arial" panose="020B0604020202020204" pitchFamily="34" charset="0"/>
                <a:cs typeface="Arial" panose="020B0604020202020204" pitchFamily="34" charset="0"/>
              </a:rPr>
              <a:t>Format ve Yapı</a:t>
            </a:r>
          </a:p>
          <a:p>
            <a:pPr marL="514350" indent="-514350" algn="l">
              <a:lnSpc>
                <a:spcPct val="150000"/>
              </a:lnSpc>
              <a:buAutoNum type="arabicPeriod"/>
            </a:pPr>
            <a:r>
              <a:rPr lang="tr-TR" b="1" dirty="0">
                <a:latin typeface="Arial" panose="020B0604020202020204" pitchFamily="34" charset="0"/>
                <a:cs typeface="Arial" panose="020B0604020202020204" pitchFamily="34" charset="0"/>
              </a:rPr>
              <a:t>İngilizcesi 1000 kelimeyi aşmamalı</a:t>
            </a:r>
          </a:p>
          <a:p>
            <a:pPr marL="514350" indent="-514350" algn="l">
              <a:lnSpc>
                <a:spcPct val="150000"/>
              </a:lnSpc>
              <a:buAutoNum type="arabicPeriod"/>
            </a:pPr>
            <a:r>
              <a:rPr lang="tr-TR" b="1" dirty="0">
                <a:latin typeface="Arial" panose="020B0604020202020204" pitchFamily="34" charset="0"/>
                <a:cs typeface="Arial" panose="020B0604020202020204" pitchFamily="34" charset="0"/>
              </a:rPr>
              <a:t>Başlık 140 harfi geçmemeli</a:t>
            </a:r>
          </a:p>
          <a:p>
            <a:pPr marL="514350" indent="-514350" algn="l">
              <a:lnSpc>
                <a:spcPct val="150000"/>
              </a:lnSpc>
              <a:buAutoNum type="arabicPeriod"/>
            </a:pPr>
            <a:r>
              <a:rPr lang="tr-TR" b="1" dirty="0">
                <a:latin typeface="Arial" panose="020B0604020202020204" pitchFamily="34" charset="0"/>
                <a:cs typeface="Arial" panose="020B0604020202020204" pitchFamily="34" charset="0"/>
              </a:rPr>
              <a:t>Microsoft Word formatında ulusal koordinatöre gönderilmeli</a:t>
            </a:r>
          </a:p>
          <a:p>
            <a:pPr marL="514350" indent="-514350" algn="l">
              <a:lnSpc>
                <a:spcPct val="150000"/>
              </a:lnSpc>
              <a:buAutoNum type="arabicPeriod"/>
            </a:pPr>
            <a:r>
              <a:rPr lang="tr-TR" b="1" dirty="0">
                <a:latin typeface="Arial" panose="020B0604020202020204" pitchFamily="34" charset="0"/>
                <a:cs typeface="Arial" panose="020B0604020202020204" pitchFamily="34" charset="0"/>
              </a:rPr>
              <a:t>Alt başlıkları 20 kelimeyi aşmayan 1-3 görüntü (fotoğraf, çizim, grafik vb.) içermeli. Tüm görüntülere kaynak gösterilmeli.</a:t>
            </a:r>
          </a:p>
          <a:p>
            <a:pPr marL="514350" indent="-514350" algn="l">
              <a:lnSpc>
                <a:spcPct val="150000"/>
              </a:lnSpc>
              <a:buAutoNum type="arabicPeriod"/>
            </a:pPr>
            <a:r>
              <a:rPr lang="tr-TR" b="1" dirty="0">
                <a:latin typeface="Arial" panose="020B0604020202020204" pitchFamily="34" charset="0"/>
                <a:cs typeface="Arial" panose="020B0604020202020204" pitchFamily="34" charset="0"/>
              </a:rPr>
              <a:t>Mutlaka bir giriş kısmı, paragraflarla desteklenen ana konu ve sonuç kısmından oluşmalı. </a:t>
            </a:r>
            <a:r>
              <a:rPr lang="en-GB" b="1" dirty="0">
                <a:latin typeface="Arial" panose="020B0604020202020204" pitchFamily="34" charset="0"/>
                <a:cs typeface="Arial" panose="020B0604020202020204" pitchFamily="34" charset="0"/>
              </a:rPr>
              <a:t>5N1K </a:t>
            </a:r>
            <a:r>
              <a:rPr lang="tr-TR" b="1" dirty="0">
                <a:latin typeface="Arial" panose="020B0604020202020204" pitchFamily="34" charset="0"/>
                <a:cs typeface="Arial" panose="020B0604020202020204" pitchFamily="34" charset="0"/>
              </a:rPr>
              <a:t>yaklaşım</a:t>
            </a:r>
            <a:r>
              <a:rPr lang="en-GB" b="1" dirty="0" err="1">
                <a:latin typeface="Arial" panose="020B0604020202020204" pitchFamily="34" charset="0"/>
                <a:cs typeface="Arial" panose="020B0604020202020204" pitchFamily="34" charset="0"/>
              </a:rPr>
              <a:t>ı</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ile</a:t>
            </a:r>
            <a:r>
              <a:rPr lang="en-GB" b="1" dirty="0">
                <a:latin typeface="Arial" panose="020B0604020202020204" pitchFamily="34" charset="0"/>
                <a:cs typeface="Arial" panose="020B0604020202020204" pitchFamily="34" charset="0"/>
              </a:rPr>
              <a:t> (Ne, </a:t>
            </a:r>
            <a:r>
              <a:rPr lang="en-GB" b="1" dirty="0" err="1">
                <a:latin typeface="Arial" panose="020B0604020202020204" pitchFamily="34" charset="0"/>
                <a:cs typeface="Arial" panose="020B0604020202020204" pitchFamily="34" charset="0"/>
              </a:rPr>
              <a:t>Nasıl</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Nerede</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Nezaman</a:t>
            </a:r>
            <a:r>
              <a:rPr lang="en-GB" b="1" dirty="0">
                <a:latin typeface="Arial" panose="020B0604020202020204" pitchFamily="34" charset="0"/>
                <a:cs typeface="Arial" panose="020B0604020202020204" pitchFamily="34" charset="0"/>
              </a:rPr>
              <a:t>,</a:t>
            </a:r>
            <a:r>
              <a:rPr lang="tr-TR"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Niçin</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ve</a:t>
            </a:r>
            <a:r>
              <a:rPr lang="en-GB" b="1" dirty="0">
                <a:latin typeface="Arial" panose="020B0604020202020204" pitchFamily="34" charset="0"/>
                <a:cs typeface="Arial" panose="020B0604020202020204" pitchFamily="34" charset="0"/>
              </a:rPr>
              <a:t> Kim) </a:t>
            </a:r>
            <a:r>
              <a:rPr lang="en-GB" b="1" dirty="0" err="1">
                <a:latin typeface="Arial" panose="020B0604020202020204" pitchFamily="34" charset="0"/>
                <a:cs typeface="Arial" panose="020B0604020202020204" pitchFamily="34" charset="0"/>
              </a:rPr>
              <a:t>sorularının</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yanıtlarını</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içermeli</a:t>
            </a:r>
            <a:r>
              <a:rPr lang="en-GB"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a:p>
            <a:pPr algn="l"/>
            <a:endParaRPr lang="en-US" sz="2000" dirty="0">
              <a:solidFill>
                <a:srgbClr val="0070C0"/>
              </a:solidFill>
              <a:latin typeface="Arial" panose="020B0604020202020204" pitchFamily="34" charset="0"/>
              <a:cs typeface="Arial" panose="020B0604020202020204" pitchFamily="34" charset="0"/>
            </a:endParaRPr>
          </a:p>
        </p:txBody>
      </p:sp>
      <p:sp>
        <p:nvSpPr>
          <p:cNvPr id="6" name="Title 1"/>
          <p:cNvSpPr txBox="1">
            <a:spLocks/>
          </p:cNvSpPr>
          <p:nvPr/>
        </p:nvSpPr>
        <p:spPr>
          <a:xfrm>
            <a:off x="3719736" y="692697"/>
            <a:ext cx="4894312" cy="578495"/>
          </a:xfrm>
          <a:prstGeom prst="rect">
            <a:avLst/>
          </a:prstGeom>
          <a:solidFill>
            <a:schemeClr val="accent2"/>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a:solidFill>
                  <a:schemeClr val="bg1"/>
                </a:solidFill>
                <a:latin typeface="Arial" panose="020B0604020202020204" pitchFamily="34" charset="0"/>
                <a:cs typeface="Arial" panose="020B0604020202020204" pitchFamily="34" charset="0"/>
              </a:rPr>
              <a:t>Makale Yazımı için Kurallar</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57734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tr-TR" sz="2400" b="1" dirty="0">
                <a:latin typeface="Arial" panose="020B0604020202020204" pitchFamily="34" charset="0"/>
                <a:cs typeface="Arial" panose="020B0604020202020204" pitchFamily="34" charset="0"/>
              </a:rPr>
              <a:t>Dürüst ve Yansız Sunum</a:t>
            </a:r>
          </a:p>
          <a:p>
            <a:pPr marL="514350" indent="-514350">
              <a:lnSpc>
                <a:spcPct val="150000"/>
              </a:lnSpc>
              <a:buAutoNum type="arabicPeriod"/>
            </a:pPr>
            <a:r>
              <a:rPr lang="tr-TR" sz="2400" b="1" dirty="0">
                <a:latin typeface="Arial" panose="020B0604020202020204" pitchFamily="34" charset="0"/>
                <a:cs typeface="Arial" panose="020B0604020202020204" pitchFamily="34" charset="0"/>
              </a:rPr>
              <a:t>Olgular, istatistikler ve bilimsel bilgiler güvenilir kaynaklar ile desteklenmelidir.</a:t>
            </a:r>
          </a:p>
          <a:p>
            <a:pPr marL="514350" indent="-514350">
              <a:lnSpc>
                <a:spcPct val="150000"/>
              </a:lnSpc>
              <a:buAutoNum type="arabicPeriod"/>
            </a:pPr>
            <a:r>
              <a:rPr lang="tr-TR" sz="2400" b="1" dirty="0">
                <a:latin typeface="Arial" panose="020B0604020202020204" pitchFamily="34" charset="0"/>
                <a:cs typeface="Arial" panose="020B0604020202020204" pitchFamily="34" charset="0"/>
              </a:rPr>
              <a:t>Alıntılar mutlaka gerçek ve güvenilir kaynaklardan yapılmalıdır. </a:t>
            </a:r>
          </a:p>
          <a:p>
            <a:pPr marL="514350" indent="-514350">
              <a:lnSpc>
                <a:spcPct val="150000"/>
              </a:lnSpc>
              <a:buAutoNum type="arabicPeriod"/>
            </a:pPr>
            <a:r>
              <a:rPr lang="tr-TR" sz="2400" b="1" dirty="0">
                <a:latin typeface="Arial" panose="020B0604020202020204" pitchFamily="34" charset="0"/>
                <a:cs typeface="Arial" panose="020B0604020202020204" pitchFamily="34" charset="0"/>
              </a:rPr>
              <a:t>Makalede kullanılan kaynaklar dip notunda verilmelidir. Makaledeki alıntılanmış görüntülerin de yazarı/kaynağı verilmelidir.</a:t>
            </a:r>
            <a:endParaRPr lang="en-US" sz="2400" b="1" dirty="0">
              <a:latin typeface="Arial" panose="020B0604020202020204" pitchFamily="34" charset="0"/>
              <a:cs typeface="Arial" panose="020B0604020202020204" pitchFamily="34" charset="0"/>
            </a:endParaRPr>
          </a:p>
          <a:p>
            <a:pPr>
              <a:lnSpc>
                <a:spcPct val="150000"/>
              </a:lnSpc>
            </a:pPr>
            <a:endParaRPr lang="en-US" sz="2400" b="1" dirty="0"/>
          </a:p>
        </p:txBody>
      </p:sp>
      <p:sp>
        <p:nvSpPr>
          <p:cNvPr id="4" name="Title 1"/>
          <p:cNvSpPr txBox="1">
            <a:spLocks/>
          </p:cNvSpPr>
          <p:nvPr/>
        </p:nvSpPr>
        <p:spPr>
          <a:xfrm>
            <a:off x="9048328" y="295437"/>
            <a:ext cx="1363688" cy="506487"/>
          </a:xfrm>
          <a:prstGeom prst="rect">
            <a:avLst/>
          </a:prstGeom>
          <a:solidFill>
            <a:schemeClr val="accent2"/>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a:solidFill>
                  <a:schemeClr val="bg1"/>
                </a:solidFill>
                <a:latin typeface="Arial" panose="020B0604020202020204" pitchFamily="34" charset="0"/>
                <a:cs typeface="Arial" panose="020B0604020202020204" pitchFamily="34" charset="0"/>
              </a:rPr>
              <a:t>Makale</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35927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1588" y="1253331"/>
            <a:ext cx="10515600" cy="4351338"/>
          </a:xfrm>
        </p:spPr>
        <p:txBody>
          <a:bodyPr>
            <a:noAutofit/>
          </a:bodyPr>
          <a:lstStyle/>
          <a:p>
            <a:pPr>
              <a:lnSpc>
                <a:spcPct val="150000"/>
              </a:lnSpc>
            </a:pPr>
            <a:r>
              <a:rPr lang="tr-TR" sz="2400" b="1" dirty="0">
                <a:latin typeface="Arial" panose="020B0604020202020204" pitchFamily="34" charset="0"/>
                <a:cs typeface="Arial" panose="020B0604020202020204" pitchFamily="34" charset="0"/>
              </a:rPr>
              <a:t>Yapıcı ve Kapsamlı bir Bakış</a:t>
            </a:r>
          </a:p>
          <a:p>
            <a:pPr marL="514350" indent="-514350">
              <a:lnSpc>
                <a:spcPct val="150000"/>
              </a:lnSpc>
              <a:buAutoNum type="arabicPeriod"/>
            </a:pPr>
            <a:r>
              <a:rPr lang="tr-TR" sz="2400" b="1" dirty="0">
                <a:latin typeface="Arial" panose="020B0604020202020204" pitchFamily="34" charset="0"/>
                <a:cs typeface="Arial" panose="020B0604020202020204" pitchFamily="34" charset="0"/>
              </a:rPr>
              <a:t>Makalede olası çözümleri vermeden önce konunun farklı yönleri dengeli bir şekilde ele alınmalıdır.</a:t>
            </a:r>
          </a:p>
          <a:p>
            <a:pPr marL="514350" indent="-514350">
              <a:lnSpc>
                <a:spcPct val="150000"/>
              </a:lnSpc>
              <a:buAutoNum type="arabicPeriod"/>
            </a:pPr>
            <a:r>
              <a:rPr lang="tr-TR" sz="2400" b="1" dirty="0">
                <a:latin typeface="Arial" panose="020B0604020202020204" pitchFamily="34" charset="0"/>
                <a:cs typeface="Arial" panose="020B0604020202020204" pitchFamily="34" charset="0"/>
              </a:rPr>
              <a:t>Makalede, çevre bakış açısı ile konunun tarihsel, ekonomik, sosyolojik ve politik yönleri irdelenmelidir.</a:t>
            </a:r>
          </a:p>
          <a:p>
            <a:pPr marL="514350" indent="-514350">
              <a:lnSpc>
                <a:spcPct val="150000"/>
              </a:lnSpc>
              <a:buAutoNum type="arabicPeriod"/>
            </a:pPr>
            <a:r>
              <a:rPr lang="tr-TR" sz="2400" b="1" dirty="0">
                <a:latin typeface="Arial" panose="020B0604020202020204" pitchFamily="34" charset="0"/>
                <a:cs typeface="Arial" panose="020B0604020202020204" pitchFamily="34" charset="0"/>
              </a:rPr>
              <a:t>Makale ele alınan konunun yerel ve küresel olaylarla ilişkisini kurmalıdır.</a:t>
            </a:r>
          </a:p>
          <a:p>
            <a:pPr marL="514350" indent="-514350">
              <a:lnSpc>
                <a:spcPct val="150000"/>
              </a:lnSpc>
              <a:buAutoNum type="arabicPeriod"/>
            </a:pPr>
            <a:r>
              <a:rPr lang="tr-TR" sz="2400" b="1" dirty="0">
                <a:latin typeface="Arial" panose="020B0604020202020204" pitchFamily="34" charset="0"/>
                <a:cs typeface="Arial" panose="020B0604020202020204" pitchFamily="34" charset="0"/>
              </a:rPr>
              <a:t>Makalede, ele alınan çevresel soruna gerçekçi ve yapıcı çözümler sunulmalıdır.</a:t>
            </a:r>
            <a:endParaRPr lang="en-US" sz="2400" b="1" dirty="0">
              <a:latin typeface="Arial" panose="020B0604020202020204" pitchFamily="34" charset="0"/>
              <a:cs typeface="Arial" panose="020B0604020202020204" pitchFamily="34" charset="0"/>
            </a:endParaRPr>
          </a:p>
          <a:p>
            <a:pPr marL="0" indent="0">
              <a:lnSpc>
                <a:spcPct val="150000"/>
              </a:lnSpc>
              <a:buNone/>
            </a:pPr>
            <a:endParaRPr lang="en-US" sz="2400" b="1" dirty="0"/>
          </a:p>
          <a:p>
            <a:endParaRPr lang="en-US" sz="2400" b="1" dirty="0"/>
          </a:p>
        </p:txBody>
      </p:sp>
      <p:sp>
        <p:nvSpPr>
          <p:cNvPr id="6" name="Title 1"/>
          <p:cNvSpPr txBox="1">
            <a:spLocks/>
          </p:cNvSpPr>
          <p:nvPr/>
        </p:nvSpPr>
        <p:spPr>
          <a:xfrm>
            <a:off x="9048328" y="295437"/>
            <a:ext cx="1363688" cy="506487"/>
          </a:xfrm>
          <a:prstGeom prst="rect">
            <a:avLst/>
          </a:prstGeom>
          <a:solidFill>
            <a:schemeClr val="accent2"/>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dirty="0">
                <a:solidFill>
                  <a:schemeClr val="bg1"/>
                </a:solidFill>
                <a:latin typeface="Arial" panose="020B0604020202020204" pitchFamily="34" charset="0"/>
                <a:cs typeface="Arial" panose="020B0604020202020204" pitchFamily="34" charset="0"/>
              </a:rPr>
              <a:t>Makale</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46463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8728" y="1352533"/>
            <a:ext cx="10639264" cy="5210030"/>
          </a:xfrm>
        </p:spPr>
        <p:txBody>
          <a:bodyPr>
            <a:noAutofit/>
          </a:bodyPr>
          <a:lstStyle/>
          <a:p>
            <a:pPr>
              <a:lnSpc>
                <a:spcPct val="150000"/>
              </a:lnSpc>
            </a:pPr>
            <a:r>
              <a:rPr lang="tr-TR" sz="2400" b="1" dirty="0">
                <a:latin typeface="Arial" panose="020B0604020202020204" pitchFamily="34" charset="0"/>
                <a:cs typeface="Arial" panose="020B0604020202020204" pitchFamily="34" charset="0"/>
              </a:rPr>
              <a:t>Bağımsız ve Özgünlük</a:t>
            </a:r>
            <a:endParaRPr lang="en-US" sz="2400" b="1" dirty="0">
              <a:latin typeface="Arial" panose="020B0604020202020204" pitchFamily="34" charset="0"/>
              <a:cs typeface="Arial" panose="020B0604020202020204" pitchFamily="34" charset="0"/>
            </a:endParaRPr>
          </a:p>
          <a:p>
            <a:pPr marL="457200" indent="-457200">
              <a:lnSpc>
                <a:spcPct val="150000"/>
              </a:lnSpc>
              <a:buAutoNum type="arabicPeriod"/>
            </a:pPr>
            <a:r>
              <a:rPr lang="tr-TR" sz="2400" b="1" dirty="0">
                <a:latin typeface="Arial" panose="020B0604020202020204" pitchFamily="34" charset="0"/>
                <a:cs typeface="Arial" panose="020B0604020202020204" pitchFamily="34" charset="0"/>
              </a:rPr>
              <a:t>Makale, içerik ve bakış açısı ile özgün olmalıdır. Yazar, etkileyici ve yaratıcı bir konu seçmiş olabilir ya da konuya alışılmışın dışında farklı bir bakış açısı getirebilir.</a:t>
            </a:r>
          </a:p>
          <a:p>
            <a:pPr marL="457200" indent="-457200">
              <a:lnSpc>
                <a:spcPct val="150000"/>
              </a:lnSpc>
              <a:buAutoNum type="arabicPeriod"/>
            </a:pPr>
            <a:r>
              <a:rPr lang="tr-TR" sz="2400" b="1" dirty="0">
                <a:latin typeface="Arial" panose="020B0604020202020204" pitchFamily="34" charset="0"/>
                <a:cs typeface="Arial" panose="020B0604020202020204" pitchFamily="34" charset="0"/>
              </a:rPr>
              <a:t>Katılımcılar makaleleri için, okul dışında saha çalışması, röportaj ve bilgi toplama işleri yapmış olmalıdır.</a:t>
            </a:r>
            <a:endParaRPr lang="en-US" sz="2400" b="1" dirty="0">
              <a:latin typeface="Arial" panose="020B0604020202020204" pitchFamily="34" charset="0"/>
              <a:cs typeface="Arial" panose="020B0604020202020204" pitchFamily="34" charset="0"/>
            </a:endParaRPr>
          </a:p>
          <a:p>
            <a:pPr marL="0" indent="0">
              <a:lnSpc>
                <a:spcPct val="150000"/>
              </a:lnSpc>
              <a:buNone/>
            </a:pPr>
            <a:r>
              <a:rPr lang="tr-TR" sz="2400" b="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p:txBody>
      </p:sp>
      <p:sp>
        <p:nvSpPr>
          <p:cNvPr id="4" name="Title 1"/>
          <p:cNvSpPr txBox="1">
            <a:spLocks/>
          </p:cNvSpPr>
          <p:nvPr/>
        </p:nvSpPr>
        <p:spPr>
          <a:xfrm>
            <a:off x="9048328" y="295437"/>
            <a:ext cx="1363688" cy="506487"/>
          </a:xfrm>
          <a:prstGeom prst="rect">
            <a:avLst/>
          </a:prstGeom>
          <a:solidFill>
            <a:schemeClr val="accent2"/>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a:solidFill>
                  <a:schemeClr val="bg1"/>
                </a:solidFill>
                <a:latin typeface="Arial" panose="020B0604020202020204" pitchFamily="34" charset="0"/>
                <a:cs typeface="Arial" panose="020B0604020202020204" pitchFamily="34" charset="0"/>
              </a:rPr>
              <a:t>Makale</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09190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595" y="1156997"/>
            <a:ext cx="11159413" cy="5405566"/>
          </a:xfrm>
        </p:spPr>
        <p:txBody>
          <a:bodyPr>
            <a:noAutofit/>
          </a:bodyPr>
          <a:lstStyle/>
          <a:p>
            <a:pPr marL="0" indent="0">
              <a:buNone/>
            </a:pPr>
            <a:r>
              <a:rPr lang="tr-TR" sz="2400" b="1" u="sng" dirty="0">
                <a:latin typeface="Arial" panose="020B0604020202020204" pitchFamily="34" charset="0"/>
                <a:cs typeface="Arial" panose="020B0604020202020204" pitchFamily="34" charset="0"/>
              </a:rPr>
              <a:t>Yayınlama</a:t>
            </a:r>
            <a:endParaRPr lang="en-US" sz="2400" b="1" u="sng" dirty="0">
              <a:latin typeface="Arial" panose="020B0604020202020204" pitchFamily="34" charset="0"/>
              <a:cs typeface="Arial" panose="020B0604020202020204" pitchFamily="34" charset="0"/>
            </a:endParaRPr>
          </a:p>
          <a:p>
            <a:pPr lvl="0"/>
            <a:r>
              <a:rPr lang="tr-TR" sz="2400" b="1" dirty="0">
                <a:latin typeface="Arial" panose="020B0604020202020204" pitchFamily="34" charset="0"/>
                <a:cs typeface="Arial" panose="020B0604020202020204" pitchFamily="34" charset="0"/>
              </a:rPr>
              <a:t>Katılımcıların, makalelerini en az üç farklı kanal yolu ile paylaşmaları gerekir. Aşağıdaki kanallar yolu ile yayınlandığında toplam 5 puan verilebilir.</a:t>
            </a:r>
            <a:endParaRPr lang="en-US" sz="2400" b="1" dirty="0">
              <a:latin typeface="Arial" panose="020B0604020202020204" pitchFamily="34" charset="0"/>
              <a:cs typeface="Arial" panose="020B0604020202020204" pitchFamily="34" charset="0"/>
            </a:endParaRPr>
          </a:p>
          <a:p>
            <a:pPr lvl="0"/>
            <a:r>
              <a:rPr lang="tr-TR" sz="2400" b="1" dirty="0">
                <a:latin typeface="Arial" panose="020B0604020202020204" pitchFamily="34" charset="0"/>
                <a:cs typeface="Arial" panose="020B0604020202020204" pitchFamily="34" charset="0"/>
              </a:rPr>
              <a:t>Kişisel çevre = 1 Puan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facebook</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instagram</a:t>
            </a:r>
            <a:r>
              <a:rPr lang="en-US" sz="2400" b="1" dirty="0">
                <a:latin typeface="Arial" panose="020B0604020202020204" pitchFamily="34" charset="0"/>
                <a:cs typeface="Arial" panose="020B0604020202020204" pitchFamily="34" charset="0"/>
              </a:rPr>
              <a:t>)</a:t>
            </a:r>
          </a:p>
          <a:p>
            <a:pPr lvl="0"/>
            <a:r>
              <a:rPr lang="tr-TR" sz="2400" b="1" dirty="0">
                <a:latin typeface="Arial" panose="020B0604020202020204" pitchFamily="34" charset="0"/>
                <a:cs typeface="Arial" panose="020B0604020202020204" pitchFamily="34" charset="0"/>
              </a:rPr>
              <a:t>Okul içinde = 1 Puan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facebook</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instagram</a:t>
            </a:r>
            <a:r>
              <a:rPr lang="en-US" sz="2400" b="1" dirty="0">
                <a:latin typeface="Arial" panose="020B0604020202020204" pitchFamily="34" charset="0"/>
                <a:cs typeface="Arial" panose="020B0604020202020204" pitchFamily="34" charset="0"/>
              </a:rPr>
              <a:t>)</a:t>
            </a:r>
          </a:p>
          <a:p>
            <a:pPr lvl="0"/>
            <a:r>
              <a:rPr lang="tr-TR" sz="2400" b="1" dirty="0">
                <a:latin typeface="Arial" panose="020B0604020202020204" pitchFamily="34" charset="0"/>
                <a:cs typeface="Arial" panose="020B0604020202020204" pitchFamily="34" charset="0"/>
              </a:rPr>
              <a:t>Ulusal Koordinatör aracılığı ile = 0,5 Puan</a:t>
            </a:r>
            <a:endParaRPr lang="en-US" sz="2400" b="1" dirty="0">
              <a:latin typeface="Arial" panose="020B0604020202020204" pitchFamily="34" charset="0"/>
              <a:cs typeface="Arial" panose="020B0604020202020204" pitchFamily="34" charset="0"/>
            </a:endParaRPr>
          </a:p>
          <a:p>
            <a:pPr lvl="0"/>
            <a:r>
              <a:rPr lang="tr-TR" sz="2400" b="1" dirty="0">
                <a:latin typeface="Arial" panose="020B0604020202020204" pitchFamily="34" charset="0"/>
                <a:cs typeface="Arial" panose="020B0604020202020204" pitchFamily="34" charset="0"/>
              </a:rPr>
              <a:t>Ulusal Basın (Gazete, TV, Radyo) = 1 Puan</a:t>
            </a:r>
            <a:endParaRPr lang="en-US" sz="2400" b="1" dirty="0">
              <a:latin typeface="Arial" panose="020B0604020202020204" pitchFamily="34" charset="0"/>
              <a:cs typeface="Arial" panose="020B0604020202020204" pitchFamily="34" charset="0"/>
            </a:endParaRPr>
          </a:p>
          <a:p>
            <a:pPr lvl="0"/>
            <a:r>
              <a:rPr lang="tr-TR" sz="2400" b="1" dirty="0">
                <a:latin typeface="Arial" panose="020B0604020202020204" pitchFamily="34" charset="0"/>
                <a:cs typeface="Arial" panose="020B0604020202020204" pitchFamily="34" charset="0"/>
              </a:rPr>
              <a:t>YRE </a:t>
            </a:r>
            <a:r>
              <a:rPr lang="tr-TR" sz="2400" b="1" dirty="0" err="1">
                <a:latin typeface="Arial" panose="020B0604020202020204" pitchFamily="34" charset="0"/>
                <a:cs typeface="Arial" panose="020B0604020202020204" pitchFamily="34" charset="0"/>
              </a:rPr>
              <a:t>Hub</a:t>
            </a:r>
            <a:r>
              <a:rPr lang="tr-TR"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 0,5 </a:t>
            </a:r>
            <a:r>
              <a:rPr lang="tr-TR" sz="2400" b="1" dirty="0">
                <a:latin typeface="Arial" panose="020B0604020202020204" pitchFamily="34" charset="0"/>
                <a:cs typeface="Arial" panose="020B0604020202020204" pitchFamily="34" charset="0"/>
              </a:rPr>
              <a:t>Puan</a:t>
            </a:r>
            <a:endParaRPr lang="en-US" sz="2400" b="1" dirty="0">
              <a:latin typeface="Arial" panose="020B0604020202020204" pitchFamily="34" charset="0"/>
              <a:cs typeface="Arial" panose="020B0604020202020204" pitchFamily="34" charset="0"/>
            </a:endParaRPr>
          </a:p>
          <a:p>
            <a:pPr lvl="0"/>
            <a:r>
              <a:rPr lang="tr-TR" sz="2400" b="1" dirty="0">
                <a:latin typeface="Arial" panose="020B0604020202020204" pitchFamily="34" charset="0"/>
                <a:cs typeface="Arial" panose="020B0604020202020204" pitchFamily="34" charset="0"/>
              </a:rPr>
              <a:t>Uluslar arası Basın =  </a:t>
            </a:r>
            <a:r>
              <a:rPr lang="en-US" sz="2400" b="1" dirty="0">
                <a:latin typeface="Arial" panose="020B0604020202020204" pitchFamily="34" charset="0"/>
                <a:cs typeface="Arial" panose="020B0604020202020204" pitchFamily="34" charset="0"/>
              </a:rPr>
              <a:t>1 </a:t>
            </a:r>
            <a:r>
              <a:rPr lang="tr-TR" sz="2400" b="1" dirty="0">
                <a:latin typeface="Arial" panose="020B0604020202020204" pitchFamily="34" charset="0"/>
                <a:cs typeface="Arial" panose="020B0604020202020204" pitchFamily="34" charset="0"/>
              </a:rPr>
              <a:t>Puan</a:t>
            </a:r>
            <a:endParaRPr lang="en-US" sz="2400" b="1" dirty="0">
              <a:latin typeface="Arial" panose="020B0604020202020204" pitchFamily="34" charset="0"/>
              <a:cs typeface="Arial" panose="020B0604020202020204" pitchFamily="34" charset="0"/>
            </a:endParaRPr>
          </a:p>
          <a:p>
            <a:pPr lvl="0"/>
            <a:r>
              <a:rPr lang="tr-TR" sz="2400" b="1" dirty="0">
                <a:latin typeface="Arial" panose="020B0604020202020204" pitchFamily="34" charset="0"/>
                <a:cs typeface="Arial" panose="020B0604020202020204" pitchFamily="34" charset="0"/>
              </a:rPr>
              <a:t>Yayın yapıldığına dair belge makale ile birlikte sunulmalı ve linki ya da “</a:t>
            </a:r>
            <a:r>
              <a:rPr lang="tr-TR" sz="2400" b="1" dirty="0" err="1">
                <a:latin typeface="Arial" panose="020B0604020202020204" pitchFamily="34" charset="0"/>
                <a:cs typeface="Arial" panose="020B0604020202020204" pitchFamily="34" charset="0"/>
              </a:rPr>
              <a:t>Exposure”daki</a:t>
            </a:r>
            <a:r>
              <a:rPr lang="tr-TR" sz="2400" b="1" dirty="0">
                <a:latin typeface="Arial" panose="020B0604020202020204" pitchFamily="34" charset="0"/>
                <a:cs typeface="Arial" panose="020B0604020202020204" pitchFamily="34" charset="0"/>
              </a:rPr>
              <a:t> görüntüsü makalenin altında verilmelidir.</a:t>
            </a:r>
            <a:endParaRPr lang="en-US" sz="2400" b="1" dirty="0">
              <a:latin typeface="Arial" panose="020B0604020202020204" pitchFamily="34" charset="0"/>
              <a:cs typeface="Arial" panose="020B0604020202020204" pitchFamily="34" charset="0"/>
            </a:endParaRPr>
          </a:p>
        </p:txBody>
      </p:sp>
      <p:sp>
        <p:nvSpPr>
          <p:cNvPr id="4" name="Title 1"/>
          <p:cNvSpPr txBox="1">
            <a:spLocks/>
          </p:cNvSpPr>
          <p:nvPr/>
        </p:nvSpPr>
        <p:spPr>
          <a:xfrm>
            <a:off x="9048328" y="295437"/>
            <a:ext cx="1363688" cy="506487"/>
          </a:xfrm>
          <a:prstGeom prst="rect">
            <a:avLst/>
          </a:prstGeom>
          <a:solidFill>
            <a:schemeClr val="accent2"/>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a:solidFill>
                  <a:schemeClr val="bg1"/>
                </a:solidFill>
                <a:latin typeface="Arial" panose="020B0604020202020204" pitchFamily="34" charset="0"/>
                <a:cs typeface="Arial" panose="020B0604020202020204" pitchFamily="34" charset="0"/>
              </a:rPr>
              <a:t>Makale</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6706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15" y="415314"/>
            <a:ext cx="11859208" cy="6442686"/>
          </a:xfrm>
        </p:spPr>
        <p:txBody>
          <a:bodyPr>
            <a:noAutofit/>
          </a:bodyPr>
          <a:lstStyle/>
          <a:p>
            <a:pPr marL="0" indent="0" algn="ctr">
              <a:lnSpc>
                <a:spcPct val="170000"/>
              </a:lnSpc>
              <a:buNone/>
            </a:pPr>
            <a:r>
              <a:rPr lang="tr-TR" sz="2400" b="1" dirty="0">
                <a:latin typeface="Arial" panose="020B0604020202020204" pitchFamily="34" charset="0"/>
                <a:cs typeface="Arial" panose="020B0604020202020204" pitchFamily="34" charset="0"/>
              </a:rPr>
              <a:t>A. Tek Fotoğrafla Röportaj</a:t>
            </a:r>
            <a:endParaRPr lang="en-US" sz="2400" b="1" dirty="0">
              <a:latin typeface="Arial" panose="020B0604020202020204" pitchFamily="34" charset="0"/>
              <a:cs typeface="Arial" panose="020B0604020202020204" pitchFamily="34" charset="0"/>
            </a:endParaRPr>
          </a:p>
          <a:p>
            <a:pPr marL="0" indent="0">
              <a:lnSpc>
                <a:spcPct val="170000"/>
              </a:lnSpc>
              <a:buNone/>
            </a:pPr>
            <a:r>
              <a:rPr lang="tr-TR" sz="2400" b="1" dirty="0">
                <a:latin typeface="Arial" panose="020B0604020202020204" pitchFamily="34" charset="0"/>
                <a:cs typeface="Arial" panose="020B0604020202020204" pitchFamily="34" charset="0"/>
              </a:rPr>
              <a:t>Tek Fotoğrafla Röportajın amacı, bir olayı ya da konuyu gerçek ve kesin olarak yakalayan bir fotoğraf ile tüm bir hikayeyi anlatmaktır. Fotoğraf doğal durumu yansıtmalı, özel hazırlanmış bir poz olmamalıdır. Çevre ile ilgili unsurları içermelidir.</a:t>
            </a:r>
            <a:endParaRPr lang="en-US" sz="2400" b="1" dirty="0">
              <a:latin typeface="Arial" panose="020B0604020202020204" pitchFamily="34" charset="0"/>
              <a:cs typeface="Arial" panose="020B0604020202020204" pitchFamily="34" charset="0"/>
            </a:endParaRPr>
          </a:p>
          <a:p>
            <a:pPr marL="0" indent="0" algn="ctr">
              <a:lnSpc>
                <a:spcPct val="170000"/>
              </a:lnSpc>
              <a:buNone/>
            </a:pPr>
            <a:r>
              <a:rPr lang="tr-TR" sz="2400" b="1" dirty="0">
                <a:latin typeface="Arial" panose="020B0604020202020204" pitchFamily="34" charset="0"/>
                <a:cs typeface="Arial" panose="020B0604020202020204" pitchFamily="34" charset="0"/>
              </a:rPr>
              <a:t>  B. Çevre için Kamu Spotu Fotoğrafı</a:t>
            </a:r>
            <a:endParaRPr lang="en-US" sz="2400" b="1" dirty="0">
              <a:latin typeface="Arial" panose="020B0604020202020204" pitchFamily="34" charset="0"/>
              <a:cs typeface="Arial" panose="020B0604020202020204" pitchFamily="34" charset="0"/>
            </a:endParaRPr>
          </a:p>
          <a:p>
            <a:pPr marL="0" indent="0">
              <a:lnSpc>
                <a:spcPct val="170000"/>
              </a:lnSpc>
              <a:buNone/>
            </a:pPr>
            <a:r>
              <a:rPr lang="tr-TR" sz="2400" b="1" dirty="0">
                <a:latin typeface="Arial" panose="020B0604020202020204" pitchFamily="34" charset="0"/>
                <a:cs typeface="Arial" panose="020B0604020202020204" pitchFamily="34" charset="0"/>
              </a:rPr>
              <a:t>Çevre için Kamu Spotu Fotoğrafı, bir konuda duyarlılığı arttırmak, belli bir değeri ortaya çıkarmak ve olumlu eylem oluşturmak için hazırlanan fotoğraf türüdür. İzleyiciye bir mesaj vermek amacı ile poz verilmiş ya da düzenlenmiş bir fotoğraf olabilir. </a:t>
            </a:r>
            <a:endParaRPr lang="en-US" sz="2400" b="1" dirty="0">
              <a:latin typeface="Arial" panose="020B0604020202020204" pitchFamily="34" charset="0"/>
              <a:cs typeface="Arial" panose="020B0604020202020204" pitchFamily="34" charset="0"/>
            </a:endParaRPr>
          </a:p>
          <a:p>
            <a:pPr marL="0" indent="0">
              <a:lnSpc>
                <a:spcPct val="170000"/>
              </a:lnSpc>
              <a:buNone/>
            </a:pPr>
            <a:r>
              <a:rPr lang="tr-TR" sz="2400" b="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p:txBody>
      </p:sp>
      <p:sp>
        <p:nvSpPr>
          <p:cNvPr id="4" name="Title 1"/>
          <p:cNvSpPr txBox="1">
            <a:spLocks/>
          </p:cNvSpPr>
          <p:nvPr/>
        </p:nvSpPr>
        <p:spPr>
          <a:xfrm>
            <a:off x="3359696" y="162071"/>
            <a:ext cx="5828184" cy="506487"/>
          </a:xfrm>
          <a:prstGeom prst="rect">
            <a:avLst/>
          </a:prstGeom>
          <a:solidFill>
            <a:schemeClr val="accent2"/>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dirty="0">
                <a:solidFill>
                  <a:schemeClr val="bg1"/>
                </a:solidFill>
                <a:latin typeface="Arial" panose="020B0604020202020204" pitchFamily="34" charset="0"/>
                <a:cs typeface="Arial" panose="020B0604020202020204" pitchFamily="34" charset="0"/>
              </a:rPr>
              <a:t>Fotoğraf</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81906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598" y="1532046"/>
            <a:ext cx="11720803" cy="4777273"/>
          </a:xfrm>
        </p:spPr>
        <p:txBody>
          <a:bodyPr>
            <a:noAutofit/>
          </a:bodyPr>
          <a:lstStyle/>
          <a:p>
            <a:pPr marL="0" indent="0" algn="ctr">
              <a:buNone/>
            </a:pPr>
            <a:r>
              <a:rPr lang="tr-TR" sz="2400" b="1" dirty="0">
                <a:latin typeface="Arial" panose="020B0604020202020204" pitchFamily="34" charset="0"/>
                <a:cs typeface="Arial" panose="020B0604020202020204" pitchFamily="34" charset="0"/>
              </a:rPr>
              <a:t>C. 3-5 Fotoğraflı Öykü (Anlatım)</a:t>
            </a:r>
          </a:p>
          <a:p>
            <a:pPr marL="0" indent="0" algn="ctr">
              <a:buNone/>
            </a:pPr>
            <a:endParaRPr lang="en-US" sz="2400" b="1" dirty="0">
              <a:latin typeface="Arial" panose="020B0604020202020204" pitchFamily="34" charset="0"/>
              <a:cs typeface="Arial" panose="020B0604020202020204" pitchFamily="34" charset="0"/>
            </a:endParaRPr>
          </a:p>
          <a:p>
            <a:pPr marL="0" indent="0">
              <a:lnSpc>
                <a:spcPct val="150000"/>
              </a:lnSpc>
              <a:buNone/>
            </a:pPr>
            <a:r>
              <a:rPr lang="en-US" sz="2400" b="1" dirty="0">
                <a:latin typeface="Arial" panose="020B0604020202020204" pitchFamily="34" charset="0"/>
                <a:cs typeface="Arial" panose="020B0604020202020204" pitchFamily="34" charset="0"/>
              </a:rPr>
              <a:t>Ç</a:t>
            </a:r>
            <a:r>
              <a:rPr lang="tr-TR" sz="2400" b="1" dirty="0">
                <a:latin typeface="Arial" panose="020B0604020202020204" pitchFamily="34" charset="0"/>
                <a:cs typeface="Arial" panose="020B0604020202020204" pitchFamily="34" charset="0"/>
              </a:rPr>
              <a:t>evre konularını, olayları ve olguları izleyicinin daha iyi anlaması  için fotoğraf dizisi ile anlatan bir öykü olarak tanımlanır. </a:t>
            </a:r>
          </a:p>
          <a:p>
            <a:pPr marL="0" indent="0">
              <a:lnSpc>
                <a:spcPct val="150000"/>
              </a:lnSpc>
              <a:buNone/>
            </a:pPr>
            <a:endParaRPr lang="tr-TR" sz="2400" b="1" dirty="0">
              <a:latin typeface="Arial" panose="020B0604020202020204" pitchFamily="34" charset="0"/>
              <a:cs typeface="Arial" panose="020B0604020202020204" pitchFamily="34" charset="0"/>
            </a:endParaRPr>
          </a:p>
          <a:p>
            <a:pPr marL="0" indent="0">
              <a:lnSpc>
                <a:spcPct val="150000"/>
              </a:lnSpc>
              <a:buNone/>
            </a:pPr>
            <a:r>
              <a:rPr lang="tr-TR" sz="2400" b="1" dirty="0">
                <a:latin typeface="Arial" panose="020B0604020202020204" pitchFamily="34" charset="0"/>
                <a:cs typeface="Arial" panose="020B0604020202020204" pitchFamily="34" charset="0"/>
              </a:rPr>
              <a:t>Fotoğraflı röportaj gibi, bir olayı ya da konuyu gerçek ve kesin olarak yakalayarak bir fotoğraf dizisi ile tüm hikayeyi anlatmaktır.</a:t>
            </a:r>
            <a:endParaRPr lang="en-US" sz="2400" b="1" dirty="0">
              <a:latin typeface="Arial" panose="020B0604020202020204" pitchFamily="34" charset="0"/>
              <a:cs typeface="Arial" panose="020B0604020202020204" pitchFamily="34" charset="0"/>
            </a:endParaRPr>
          </a:p>
        </p:txBody>
      </p:sp>
      <p:sp>
        <p:nvSpPr>
          <p:cNvPr id="4" name="Title 1"/>
          <p:cNvSpPr txBox="1">
            <a:spLocks/>
          </p:cNvSpPr>
          <p:nvPr/>
        </p:nvSpPr>
        <p:spPr>
          <a:xfrm>
            <a:off x="8692752" y="548681"/>
            <a:ext cx="1723728" cy="506487"/>
          </a:xfrm>
          <a:prstGeom prst="rect">
            <a:avLst/>
          </a:prstGeom>
          <a:solidFill>
            <a:schemeClr val="accent2"/>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a:solidFill>
                  <a:schemeClr val="bg1"/>
                </a:solidFill>
                <a:latin typeface="Arial" panose="020B0604020202020204" pitchFamily="34" charset="0"/>
                <a:cs typeface="Arial" panose="020B0604020202020204" pitchFamily="34" charset="0"/>
              </a:rPr>
              <a:t>Fotoğraf</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60790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D9C36DF6-A938-47A5-8552-7464FA20FB03}"/>
              </a:ext>
            </a:extLst>
          </p:cNvPr>
          <p:cNvPicPr>
            <a:picLocks noChangeAspect="1"/>
          </p:cNvPicPr>
          <p:nvPr/>
        </p:nvPicPr>
        <p:blipFill>
          <a:blip r:embed="rId3"/>
          <a:stretch>
            <a:fillRect/>
          </a:stretch>
        </p:blipFill>
        <p:spPr>
          <a:xfrm>
            <a:off x="-1" y="-203824"/>
            <a:ext cx="12184655" cy="7116910"/>
          </a:xfrm>
          <a:prstGeom prst="rect">
            <a:avLst/>
          </a:prstGeom>
        </p:spPr>
      </p:pic>
    </p:spTree>
    <p:extLst>
      <p:ext uri="{BB962C8B-B14F-4D97-AF65-F5344CB8AC3E}">
        <p14:creationId xmlns:p14="http://schemas.microsoft.com/office/powerpoint/2010/main" val="19763833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257" y="1052736"/>
            <a:ext cx="11103429" cy="5688632"/>
          </a:xfrm>
        </p:spPr>
        <p:txBody>
          <a:bodyPr>
            <a:normAutofit fontScale="77500" lnSpcReduction="20000"/>
          </a:bodyPr>
          <a:lstStyle/>
          <a:p>
            <a:pPr marL="0" indent="0" algn="ctr">
              <a:lnSpc>
                <a:spcPct val="160000"/>
              </a:lnSpc>
              <a:buNone/>
            </a:pPr>
            <a:r>
              <a:rPr lang="tr-TR" sz="2900" b="1" dirty="0">
                <a:latin typeface="Arial" panose="020B0604020202020204" pitchFamily="34" charset="0"/>
                <a:cs typeface="Arial" panose="020B0604020202020204" pitchFamily="34" charset="0"/>
              </a:rPr>
              <a:t>Format ve Yapı</a:t>
            </a:r>
            <a:endParaRPr lang="en-US" sz="2900" b="1" dirty="0">
              <a:latin typeface="Arial" panose="020B0604020202020204" pitchFamily="34" charset="0"/>
              <a:cs typeface="Arial" panose="020B0604020202020204" pitchFamily="34" charset="0"/>
            </a:endParaRPr>
          </a:p>
          <a:p>
            <a:pPr marL="514350" indent="-514350">
              <a:lnSpc>
                <a:spcPct val="160000"/>
              </a:lnSpc>
              <a:buAutoNum type="arabicPeriod"/>
            </a:pPr>
            <a:r>
              <a:rPr lang="tr-TR" sz="2900" b="1" dirty="0">
                <a:latin typeface="Arial" panose="020B0604020202020204" pitchFamily="34" charset="0"/>
                <a:cs typeface="Arial" panose="020B0604020202020204" pitchFamily="34" charset="0"/>
              </a:rPr>
              <a:t>Video 3 dakikadan uzun olmamalı. Bu süre yapımcı ve kaynak bilgi dizinini kapsamaz.</a:t>
            </a:r>
          </a:p>
          <a:p>
            <a:pPr marL="514350" indent="-514350">
              <a:lnSpc>
                <a:spcPct val="160000"/>
              </a:lnSpc>
              <a:buAutoNum type="arabicPeriod"/>
            </a:pPr>
            <a:r>
              <a:rPr lang="tr-TR" sz="2900" b="1" dirty="0">
                <a:latin typeface="Arial" panose="020B0604020202020204" pitchFamily="34" charset="0"/>
                <a:cs typeface="Arial" panose="020B0604020202020204" pitchFamily="34" charset="0"/>
              </a:rPr>
              <a:t>Başlık 140 harften fazla olmamalıdır.</a:t>
            </a:r>
          </a:p>
          <a:p>
            <a:pPr marL="514350" indent="-514350">
              <a:lnSpc>
                <a:spcPct val="160000"/>
              </a:lnSpc>
              <a:buAutoNum type="arabicPeriod"/>
            </a:pPr>
            <a:r>
              <a:rPr lang="tr-TR" sz="2900" b="1" dirty="0" err="1">
                <a:latin typeface="Arial" panose="020B0604020202020204" pitchFamily="34" charset="0"/>
                <a:cs typeface="Arial" panose="020B0604020202020204" pitchFamily="34" charset="0"/>
              </a:rPr>
              <a:t>YouTube</a:t>
            </a:r>
            <a:r>
              <a:rPr lang="tr-TR" sz="2900" b="1" dirty="0">
                <a:latin typeface="Arial" panose="020B0604020202020204" pitchFamily="34" charset="0"/>
                <a:cs typeface="Arial" panose="020B0604020202020204" pitchFamily="34" charset="0"/>
              </a:rPr>
              <a:t>’ a yüklenip adres bilgisi ulusal koordinatöre gönderilmelidir.</a:t>
            </a:r>
          </a:p>
          <a:p>
            <a:pPr marL="514350" indent="-514350">
              <a:lnSpc>
                <a:spcPct val="160000"/>
              </a:lnSpc>
              <a:buAutoNum type="arabicPeriod"/>
            </a:pPr>
            <a:r>
              <a:rPr lang="tr-TR" sz="2900" b="1" dirty="0">
                <a:latin typeface="Arial" panose="020B0604020202020204" pitchFamily="34" charset="0"/>
                <a:cs typeface="Arial" panose="020B0604020202020204" pitchFamily="34" charset="0"/>
              </a:rPr>
              <a:t>Kompozisyon,</a:t>
            </a:r>
            <a:r>
              <a:rPr lang="en-US" sz="2900" b="1" dirty="0">
                <a:latin typeface="Arial" panose="020B0604020202020204" pitchFamily="34" charset="0"/>
                <a:cs typeface="Arial" panose="020B0604020202020204" pitchFamily="34" charset="0"/>
              </a:rPr>
              <a:t> </a:t>
            </a:r>
            <a:r>
              <a:rPr lang="en-US" sz="2900" b="1" dirty="0" err="1">
                <a:latin typeface="Arial" panose="020B0604020202020204" pitchFamily="34" charset="0"/>
                <a:cs typeface="Arial" panose="020B0604020202020204" pitchFamily="34" charset="0"/>
              </a:rPr>
              <a:t>ses</a:t>
            </a:r>
            <a:r>
              <a:rPr lang="en-US" sz="2900" b="1" dirty="0">
                <a:latin typeface="Arial" panose="020B0604020202020204" pitchFamily="34" charset="0"/>
                <a:cs typeface="Arial" panose="020B0604020202020204" pitchFamily="34" charset="0"/>
              </a:rPr>
              <a:t>,</a:t>
            </a:r>
            <a:r>
              <a:rPr lang="tr-TR" sz="2900" b="1" dirty="0">
                <a:latin typeface="Arial" panose="020B0604020202020204" pitchFamily="34" charset="0"/>
                <a:cs typeface="Arial" panose="020B0604020202020204" pitchFamily="34" charset="0"/>
              </a:rPr>
              <a:t> ışık, renk, netlik ve konu bakımından teknik ve sanatsal olarak nitelikli olmalıdır.</a:t>
            </a:r>
          </a:p>
          <a:p>
            <a:pPr marL="514350" indent="-514350">
              <a:lnSpc>
                <a:spcPct val="160000"/>
              </a:lnSpc>
              <a:buAutoNum type="arabicPeriod"/>
            </a:pPr>
            <a:r>
              <a:rPr lang="tr-TR" sz="2900" b="1" dirty="0">
                <a:latin typeface="Arial" panose="020B0604020202020204" pitchFamily="34" charset="0"/>
                <a:cs typeface="Arial" panose="020B0604020202020204" pitchFamily="34" charset="0"/>
              </a:rPr>
              <a:t>Bir giriş ve sonuç kısımlarının olması önerilir; belgesel ya da röportaj görüşmeleri kullan</a:t>
            </a:r>
            <a:r>
              <a:rPr lang="en-US" sz="2900" b="1" dirty="0" err="1">
                <a:latin typeface="Arial" panose="020B0604020202020204" pitchFamily="34" charset="0"/>
                <a:cs typeface="Arial" panose="020B0604020202020204" pitchFamily="34" charset="0"/>
              </a:rPr>
              <a:t>ıl</a:t>
            </a:r>
            <a:r>
              <a:rPr lang="tr-TR" sz="2900" b="1" dirty="0" err="1">
                <a:latin typeface="Arial" panose="020B0604020202020204" pitchFamily="34" charset="0"/>
                <a:cs typeface="Arial" panose="020B0604020202020204" pitchFamily="34" charset="0"/>
              </a:rPr>
              <a:t>abilir</a:t>
            </a:r>
            <a:r>
              <a:rPr lang="en-US" sz="2900" b="1" dirty="0">
                <a:latin typeface="Arial" panose="020B0604020202020204" pitchFamily="34" charset="0"/>
                <a:cs typeface="Arial" panose="020B0604020202020204" pitchFamily="34" charset="0"/>
              </a:rPr>
              <a:t>;</a:t>
            </a:r>
            <a:r>
              <a:rPr lang="tr-TR" sz="2900" b="1" dirty="0">
                <a:latin typeface="Arial" panose="020B0604020202020204" pitchFamily="34" charset="0"/>
                <a:cs typeface="Arial" panose="020B0604020202020204" pitchFamily="34" charset="0"/>
              </a:rPr>
              <a:t> </a:t>
            </a:r>
            <a:r>
              <a:rPr lang="en-GB" sz="2900" b="1" dirty="0">
                <a:latin typeface="Arial" panose="020B0604020202020204" pitchFamily="34" charset="0"/>
                <a:cs typeface="Arial" panose="020B0604020202020204" pitchFamily="34" charset="0"/>
              </a:rPr>
              <a:t>5N1K </a:t>
            </a:r>
            <a:r>
              <a:rPr lang="tr-TR" sz="2900" b="1" dirty="0">
                <a:latin typeface="Arial" panose="020B0604020202020204" pitchFamily="34" charset="0"/>
                <a:cs typeface="Arial" panose="020B0604020202020204" pitchFamily="34" charset="0"/>
              </a:rPr>
              <a:t>yaklaşım</a:t>
            </a:r>
            <a:r>
              <a:rPr lang="en-GB" sz="2900" b="1" dirty="0" err="1">
                <a:latin typeface="Arial" panose="020B0604020202020204" pitchFamily="34" charset="0"/>
                <a:cs typeface="Arial" panose="020B0604020202020204" pitchFamily="34" charset="0"/>
              </a:rPr>
              <a:t>ı</a:t>
            </a:r>
            <a:r>
              <a:rPr lang="en-GB" sz="2900" b="1" dirty="0">
                <a:latin typeface="Arial" panose="020B0604020202020204" pitchFamily="34" charset="0"/>
                <a:cs typeface="Arial" panose="020B0604020202020204" pitchFamily="34" charset="0"/>
              </a:rPr>
              <a:t> </a:t>
            </a:r>
            <a:r>
              <a:rPr lang="en-GB" sz="2900" b="1" dirty="0" err="1">
                <a:latin typeface="Arial" panose="020B0604020202020204" pitchFamily="34" charset="0"/>
                <a:cs typeface="Arial" panose="020B0604020202020204" pitchFamily="34" charset="0"/>
              </a:rPr>
              <a:t>ile</a:t>
            </a:r>
            <a:r>
              <a:rPr lang="en-GB" sz="2900" b="1" dirty="0">
                <a:latin typeface="Arial" panose="020B0604020202020204" pitchFamily="34" charset="0"/>
                <a:cs typeface="Arial" panose="020B0604020202020204" pitchFamily="34" charset="0"/>
              </a:rPr>
              <a:t> (Ne, </a:t>
            </a:r>
            <a:r>
              <a:rPr lang="en-GB" sz="2900" b="1" dirty="0" err="1">
                <a:latin typeface="Arial" panose="020B0604020202020204" pitchFamily="34" charset="0"/>
                <a:cs typeface="Arial" panose="020B0604020202020204" pitchFamily="34" charset="0"/>
              </a:rPr>
              <a:t>Nasıl</a:t>
            </a:r>
            <a:r>
              <a:rPr lang="en-GB" sz="2900" b="1" dirty="0">
                <a:latin typeface="Arial" panose="020B0604020202020204" pitchFamily="34" charset="0"/>
                <a:cs typeface="Arial" panose="020B0604020202020204" pitchFamily="34" charset="0"/>
              </a:rPr>
              <a:t> </a:t>
            </a:r>
            <a:r>
              <a:rPr lang="en-GB" sz="2900" b="1" dirty="0" err="1">
                <a:latin typeface="Arial" panose="020B0604020202020204" pitchFamily="34" charset="0"/>
                <a:cs typeface="Arial" panose="020B0604020202020204" pitchFamily="34" charset="0"/>
              </a:rPr>
              <a:t>Nerede</a:t>
            </a:r>
            <a:r>
              <a:rPr lang="en-GB" sz="2900" b="1" dirty="0">
                <a:latin typeface="Arial" panose="020B0604020202020204" pitchFamily="34" charset="0"/>
                <a:cs typeface="Arial" panose="020B0604020202020204" pitchFamily="34" charset="0"/>
              </a:rPr>
              <a:t>, Ne zaman, </a:t>
            </a:r>
            <a:r>
              <a:rPr lang="en-GB" sz="2900" b="1" dirty="0" err="1">
                <a:latin typeface="Arial" panose="020B0604020202020204" pitchFamily="34" charset="0"/>
                <a:cs typeface="Arial" panose="020B0604020202020204" pitchFamily="34" charset="0"/>
              </a:rPr>
              <a:t>Niçin</a:t>
            </a:r>
            <a:r>
              <a:rPr lang="en-GB" sz="2900" b="1" dirty="0">
                <a:latin typeface="Arial" panose="020B0604020202020204" pitchFamily="34" charset="0"/>
                <a:cs typeface="Arial" panose="020B0604020202020204" pitchFamily="34" charset="0"/>
              </a:rPr>
              <a:t> </a:t>
            </a:r>
            <a:r>
              <a:rPr lang="en-GB" sz="2900" b="1" dirty="0" err="1">
                <a:latin typeface="Arial" panose="020B0604020202020204" pitchFamily="34" charset="0"/>
                <a:cs typeface="Arial" panose="020B0604020202020204" pitchFamily="34" charset="0"/>
              </a:rPr>
              <a:t>ve</a:t>
            </a:r>
            <a:r>
              <a:rPr lang="en-GB" sz="2900" b="1" dirty="0">
                <a:latin typeface="Arial" panose="020B0604020202020204" pitchFamily="34" charset="0"/>
                <a:cs typeface="Arial" panose="020B0604020202020204" pitchFamily="34" charset="0"/>
              </a:rPr>
              <a:t> Kim) </a:t>
            </a:r>
            <a:r>
              <a:rPr lang="en-GB" sz="2900" b="1" dirty="0" err="1">
                <a:latin typeface="Arial" panose="020B0604020202020204" pitchFamily="34" charset="0"/>
                <a:cs typeface="Arial" panose="020B0604020202020204" pitchFamily="34" charset="0"/>
              </a:rPr>
              <a:t>sorularının</a:t>
            </a:r>
            <a:r>
              <a:rPr lang="en-GB" sz="2900" b="1" dirty="0">
                <a:latin typeface="Arial" panose="020B0604020202020204" pitchFamily="34" charset="0"/>
                <a:cs typeface="Arial" panose="020B0604020202020204" pitchFamily="34" charset="0"/>
              </a:rPr>
              <a:t> </a:t>
            </a:r>
            <a:r>
              <a:rPr lang="en-GB" sz="2900" b="1" dirty="0" err="1">
                <a:latin typeface="Arial" panose="020B0604020202020204" pitchFamily="34" charset="0"/>
                <a:cs typeface="Arial" panose="020B0604020202020204" pitchFamily="34" charset="0"/>
              </a:rPr>
              <a:t>yanıtlarını</a:t>
            </a:r>
            <a:r>
              <a:rPr lang="en-GB" sz="2900" b="1" dirty="0">
                <a:latin typeface="Arial" panose="020B0604020202020204" pitchFamily="34" charset="0"/>
                <a:cs typeface="Arial" panose="020B0604020202020204" pitchFamily="34" charset="0"/>
              </a:rPr>
              <a:t> </a:t>
            </a:r>
            <a:r>
              <a:rPr lang="en-GB" sz="2900" b="1" dirty="0" err="1">
                <a:latin typeface="Arial" panose="020B0604020202020204" pitchFamily="34" charset="0"/>
                <a:cs typeface="Arial" panose="020B0604020202020204" pitchFamily="34" charset="0"/>
              </a:rPr>
              <a:t>içermeli</a:t>
            </a:r>
            <a:r>
              <a:rPr lang="en-GB" sz="2900" b="1" dirty="0">
                <a:latin typeface="Arial" panose="020B0604020202020204" pitchFamily="34" charset="0"/>
                <a:cs typeface="Arial" panose="020B0604020202020204" pitchFamily="34" charset="0"/>
              </a:rPr>
              <a:t>. </a:t>
            </a:r>
            <a:r>
              <a:rPr lang="en-GB" sz="2900" b="1" dirty="0" err="1">
                <a:latin typeface="Arial" panose="020B0604020202020204" pitchFamily="34" charset="0"/>
                <a:cs typeface="Arial" panose="020B0604020202020204" pitchFamily="34" charset="0"/>
              </a:rPr>
              <a:t>Müzik</a:t>
            </a:r>
            <a:r>
              <a:rPr lang="en-GB" sz="2900" b="1" dirty="0">
                <a:latin typeface="Arial" panose="020B0604020202020204" pitchFamily="34" charset="0"/>
                <a:cs typeface="Arial" panose="020B0604020202020204" pitchFamily="34" charset="0"/>
              </a:rPr>
              <a:t> </a:t>
            </a:r>
            <a:r>
              <a:rPr lang="en-GB" sz="2900" b="1" dirty="0" err="1">
                <a:latin typeface="Arial" panose="020B0604020202020204" pitchFamily="34" charset="0"/>
                <a:cs typeface="Arial" panose="020B0604020202020204" pitchFamily="34" charset="0"/>
              </a:rPr>
              <a:t>önerilmez</a:t>
            </a:r>
            <a:r>
              <a:rPr lang="en-GB" sz="2900" b="1" dirty="0">
                <a:latin typeface="Arial" panose="020B0604020202020204" pitchFamily="34" charset="0"/>
                <a:cs typeface="Arial" panose="020B0604020202020204" pitchFamily="34" charset="0"/>
              </a:rPr>
              <a:t>.</a:t>
            </a:r>
            <a:endParaRPr lang="en-US" sz="2900" b="1" dirty="0">
              <a:latin typeface="Arial" panose="020B0604020202020204" pitchFamily="34" charset="0"/>
              <a:cs typeface="Arial" panose="020B0604020202020204" pitchFamily="34" charset="0"/>
            </a:endParaRPr>
          </a:p>
          <a:p>
            <a:endParaRPr lang="en-US" b="1" dirty="0"/>
          </a:p>
        </p:txBody>
      </p:sp>
      <p:sp>
        <p:nvSpPr>
          <p:cNvPr id="4" name="Title 1"/>
          <p:cNvSpPr txBox="1">
            <a:spLocks/>
          </p:cNvSpPr>
          <p:nvPr/>
        </p:nvSpPr>
        <p:spPr>
          <a:xfrm>
            <a:off x="3379912" y="447985"/>
            <a:ext cx="5828184" cy="506487"/>
          </a:xfrm>
          <a:prstGeom prst="rect">
            <a:avLst/>
          </a:prstGeom>
          <a:solidFill>
            <a:schemeClr val="accent2"/>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a:solidFill>
                  <a:schemeClr val="bg1"/>
                </a:solidFill>
                <a:latin typeface="Arial" panose="020B0604020202020204" pitchFamily="34" charset="0"/>
                <a:cs typeface="Arial" panose="020B0604020202020204" pitchFamily="34" charset="0"/>
              </a:rPr>
              <a:t>A. Röportaj Video</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06885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9510" y="764704"/>
            <a:ext cx="8285584" cy="634888"/>
          </a:xfrm>
          <a:solidFill>
            <a:schemeClr val="accent2"/>
          </a:solidFill>
        </p:spPr>
        <p:txBody>
          <a:bodyPr>
            <a:noAutofit/>
          </a:bodyPr>
          <a:lstStyle/>
          <a:p>
            <a:pPr algn="ctr"/>
            <a:r>
              <a:rPr lang="tr-TR" sz="2800" b="1" dirty="0">
                <a:solidFill>
                  <a:schemeClr val="bg1"/>
                </a:solidFill>
                <a:latin typeface="Arial" panose="020B0604020202020204" pitchFamily="34" charset="0"/>
                <a:cs typeface="Arial" panose="020B0604020202020204" pitchFamily="34" charset="0"/>
              </a:rPr>
              <a:t>Video </a:t>
            </a:r>
            <a:r>
              <a:rPr lang="en-US" sz="2800" b="1" dirty="0" err="1">
                <a:solidFill>
                  <a:schemeClr val="bg1"/>
                </a:solidFill>
                <a:latin typeface="Arial" panose="020B0604020202020204" pitchFamily="34" charset="0"/>
                <a:cs typeface="Arial" panose="020B0604020202020204" pitchFamily="34" charset="0"/>
              </a:rPr>
              <a:t>Kayıtta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Yapılan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Hatalar</a:t>
            </a:r>
            <a:endParaRPr lang="en-US" sz="28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US" sz="2400" b="1" dirty="0" err="1">
                <a:latin typeface="Arial" panose="020B0604020202020204" pitchFamily="34" charset="0"/>
                <a:cs typeface="Arial" pitchFamily="34" charset="0"/>
              </a:rPr>
              <a:t>Bir</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belediye</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Başkanı</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ile</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yapılan</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tek</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yönlü</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bir</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görüşme</a:t>
            </a:r>
            <a:r>
              <a:rPr lang="en-US" sz="2400" b="1" dirty="0">
                <a:latin typeface="Arial" panose="020B0604020202020204" pitchFamily="34" charset="0"/>
                <a:cs typeface="Arial" pitchFamily="34" charset="0"/>
              </a:rPr>
              <a:t>: </a:t>
            </a:r>
          </a:p>
          <a:p>
            <a:pPr>
              <a:buNone/>
            </a:pP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Sorular</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kağıttan</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okunuyor</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başkan</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ise</a:t>
            </a:r>
            <a:r>
              <a:rPr lang="en-US" sz="2400" b="1" dirty="0">
                <a:latin typeface="Arial" panose="020B0604020202020204" pitchFamily="34" charset="0"/>
                <a:cs typeface="Arial" pitchFamily="34" charset="0"/>
              </a:rPr>
              <a:t> uzun </a:t>
            </a:r>
            <a:r>
              <a:rPr lang="en-US" sz="2400" b="1" dirty="0" err="1">
                <a:latin typeface="Arial" panose="020B0604020202020204" pitchFamily="34" charset="0"/>
                <a:cs typeface="Arial" pitchFamily="34" charset="0"/>
              </a:rPr>
              <a:t>bir</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konuşma</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ile</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yaptıklarının</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propagandasını</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yapıyor</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Konu</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hakkında</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başka</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bir</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görüş</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alınmamış</a:t>
            </a:r>
            <a:r>
              <a:rPr lang="en-US" sz="2400" b="1" dirty="0">
                <a:latin typeface="Arial" panose="020B0604020202020204" pitchFamily="34" charset="0"/>
                <a:cs typeface="Arial" pitchFamily="34" charset="0"/>
              </a:rPr>
              <a:t>!</a:t>
            </a:r>
            <a:endParaRPr lang="tr-TR" sz="2400" b="1" dirty="0">
              <a:latin typeface="Arial" panose="020B0604020202020204" pitchFamily="34" charset="0"/>
              <a:cs typeface="Arial" pitchFamily="34" charset="0"/>
            </a:endParaRPr>
          </a:p>
          <a:p>
            <a:pPr>
              <a:buNone/>
            </a:pPr>
            <a:endParaRPr lang="en-US" sz="2400" b="1" dirty="0">
              <a:latin typeface="Arial" panose="020B0604020202020204" pitchFamily="34" charset="0"/>
              <a:cs typeface="Arial" pitchFamily="34" charset="0"/>
            </a:endParaRPr>
          </a:p>
          <a:p>
            <a:r>
              <a:rPr lang="en-US" sz="2400" b="1" dirty="0" err="1">
                <a:latin typeface="Arial" panose="020B0604020202020204" pitchFamily="34" charset="0"/>
                <a:cs typeface="Arial" pitchFamily="34" charset="0"/>
              </a:rPr>
              <a:t>Kayıtlarda</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ışık</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ve</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ses</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ayarına</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özen</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gösterilmemesi</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sonucu</a:t>
            </a:r>
            <a:r>
              <a:rPr lang="en-US" sz="2400" b="1" dirty="0">
                <a:latin typeface="Arial" panose="020B0604020202020204" pitchFamily="34" charset="0"/>
                <a:cs typeface="Arial" pitchFamily="34" charset="0"/>
              </a:rPr>
              <a:t>, g</a:t>
            </a:r>
            <a:r>
              <a:rPr lang="tr-TR" sz="2400" b="1" dirty="0">
                <a:latin typeface="Arial" panose="020B0604020202020204" pitchFamily="34" charset="0"/>
                <a:cs typeface="Arial" panose="020B0604020202020204" pitchFamily="34" charset="0"/>
              </a:rPr>
              <a:t>örüntü </a:t>
            </a:r>
            <a:r>
              <a:rPr lang="en-US" sz="2400" b="1" dirty="0" err="1">
                <a:latin typeface="Arial" panose="020B0604020202020204" pitchFamily="34" charset="0"/>
                <a:cs typeface="Arial" panose="020B0604020202020204" pitchFamily="34" charset="0"/>
              </a:rPr>
              <a:t>kalitesinin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düşmesi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ve</a:t>
            </a:r>
            <a:r>
              <a:rPr lang="tr-TR" sz="2400" b="1" dirty="0">
                <a:latin typeface="Arial" panose="020B0604020202020204" pitchFamily="34" charset="0"/>
                <a:cs typeface="Arial" panose="020B0604020202020204" pitchFamily="34" charset="0"/>
              </a:rPr>
              <a:t> ses düze</a:t>
            </a:r>
            <a:r>
              <a:rPr lang="en-US" sz="2400" b="1" dirty="0">
                <a:latin typeface="Arial" panose="020B0604020202020204" pitchFamily="34" charset="0"/>
                <a:cs typeface="Arial" panose="020B0604020202020204" pitchFamily="34" charset="0"/>
              </a:rPr>
              <a:t>yin</a:t>
            </a:r>
            <a:r>
              <a:rPr lang="tr-TR" sz="2400" b="1" dirty="0">
                <a:latin typeface="Arial" panose="020B0604020202020204" pitchFamily="34" charset="0"/>
                <a:cs typeface="Arial" panose="020B0604020202020204" pitchFamily="34" charset="0"/>
              </a:rPr>
              <a:t>i</a:t>
            </a:r>
            <a:r>
              <a:rPr lang="en-US" sz="2400" b="1" dirty="0">
                <a:latin typeface="Arial" panose="020B0604020202020204" pitchFamily="34" charset="0"/>
                <a:cs typeface="Arial" panose="020B0604020202020204" pitchFamily="34" charset="0"/>
              </a:rPr>
              <a:t>n</a:t>
            </a:r>
            <a:r>
              <a:rPr lang="tr-TR" sz="2400" b="1" dirty="0">
                <a:latin typeface="Arial" panose="020B0604020202020204" pitchFamily="34" charset="0"/>
                <a:cs typeface="Arial" panose="020B0604020202020204" pitchFamily="34" charset="0"/>
              </a:rPr>
              <a:t> kayıttan kayıta değiş</a:t>
            </a:r>
            <a:r>
              <a:rPr lang="en-US" sz="2400" b="1" dirty="0" err="1">
                <a:latin typeface="Arial" panose="020B0604020202020204" pitchFamily="34" charset="0"/>
                <a:cs typeface="Arial" pitchFamily="34" charset="0"/>
              </a:rPr>
              <a:t>mesi</a:t>
            </a:r>
            <a:r>
              <a:rPr lang="en-US" sz="2400" b="1" dirty="0">
                <a:latin typeface="Arial" panose="020B0604020202020204" pitchFamily="34" charset="0"/>
                <a:cs typeface="Arial" pitchFamily="34" charset="0"/>
              </a:rPr>
              <a:t>.</a:t>
            </a:r>
          </a:p>
          <a:p>
            <a:r>
              <a:rPr lang="en-US" sz="2400" b="1" dirty="0" err="1">
                <a:latin typeface="Arial" panose="020B0604020202020204" pitchFamily="34" charset="0"/>
                <a:cs typeface="Arial" pitchFamily="34" charset="0"/>
              </a:rPr>
              <a:t>Başkalarına</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ait</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çekimlerin</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kullanılması</a:t>
            </a:r>
            <a:r>
              <a:rPr lang="tr-TR" sz="2400" b="1" dirty="0">
                <a:latin typeface="Arial" panose="020B0604020202020204" pitchFamily="34" charset="0"/>
                <a:cs typeface="Arial" pitchFamily="34" charset="0"/>
              </a:rPr>
              <a:t>,</a:t>
            </a:r>
            <a:endParaRPr lang="en-US" sz="2400" b="1" dirty="0">
              <a:latin typeface="Arial" panose="020B0604020202020204" pitchFamily="34" charset="0"/>
              <a:cs typeface="Arial" pitchFamily="34" charset="0"/>
            </a:endParaRPr>
          </a:p>
          <a:p>
            <a:r>
              <a:rPr lang="en-US" sz="2400" b="1" dirty="0" err="1">
                <a:latin typeface="Arial" panose="020B0604020202020204" pitchFamily="34" charset="0"/>
                <a:cs typeface="Arial" pitchFamily="34" charset="0"/>
              </a:rPr>
              <a:t>Doğal</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olmayan</a:t>
            </a:r>
            <a:r>
              <a:rPr lang="en-US" sz="2400" b="1" dirty="0">
                <a:latin typeface="Arial" panose="020B0604020202020204" pitchFamily="34" charset="0"/>
                <a:cs typeface="Arial" pitchFamily="34" charset="0"/>
              </a:rPr>
              <a:t> ve </a:t>
            </a:r>
            <a:r>
              <a:rPr lang="en-US" sz="2400" b="1" dirty="0" err="1">
                <a:latin typeface="Arial" panose="020B0604020202020204" pitchFamily="34" charset="0"/>
                <a:cs typeface="Arial" pitchFamily="34" charset="0"/>
              </a:rPr>
              <a:t>hızlı</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anlatımlar</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kullanılan</a:t>
            </a:r>
            <a:r>
              <a:rPr lang="en-US" sz="2400" b="1" dirty="0">
                <a:latin typeface="Arial" panose="020B0604020202020204" pitchFamily="34" charset="0"/>
                <a:cs typeface="Arial" pitchFamily="34" charset="0"/>
              </a:rPr>
              <a:t> alt </a:t>
            </a:r>
            <a:r>
              <a:rPr lang="en-US" sz="2400" b="1" dirty="0" err="1">
                <a:latin typeface="Arial" panose="020B0604020202020204" pitchFamily="34" charset="0"/>
                <a:cs typeface="Arial" pitchFamily="34" charset="0"/>
              </a:rPr>
              <a:t>yazıların</a:t>
            </a:r>
            <a:r>
              <a:rPr lang="en-US" sz="2400" b="1" dirty="0">
                <a:latin typeface="Arial" panose="020B0604020202020204" pitchFamily="34" charset="0"/>
                <a:cs typeface="Arial" pitchFamily="34" charset="0"/>
              </a:rPr>
              <a:t> net </a:t>
            </a:r>
            <a:r>
              <a:rPr lang="en-US" sz="2400" b="1" dirty="0" err="1">
                <a:latin typeface="Arial" panose="020B0604020202020204" pitchFamily="34" charset="0"/>
                <a:cs typeface="Arial" pitchFamily="34" charset="0"/>
              </a:rPr>
              <a:t>olmaması</a:t>
            </a:r>
            <a:r>
              <a:rPr lang="en-US" sz="2400" b="1" dirty="0">
                <a:latin typeface="Arial" panose="020B0604020202020204" pitchFamily="34" charset="0"/>
                <a:cs typeface="Arial" pitchFamily="34" charset="0"/>
              </a:rPr>
              <a:t> ve </a:t>
            </a:r>
            <a:r>
              <a:rPr lang="en-US" sz="2400" b="1" dirty="0" err="1">
                <a:latin typeface="Arial" panose="020B0604020202020204" pitchFamily="34" charset="0"/>
                <a:cs typeface="Arial" pitchFamily="34" charset="0"/>
              </a:rPr>
              <a:t>hızlı</a:t>
            </a:r>
            <a:r>
              <a:rPr lang="en-US" sz="2400" b="1" dirty="0">
                <a:latin typeface="Arial" panose="020B0604020202020204" pitchFamily="34" charset="0"/>
                <a:cs typeface="Arial" pitchFamily="34" charset="0"/>
              </a:rPr>
              <a:t> </a:t>
            </a:r>
            <a:r>
              <a:rPr lang="en-US" sz="2400" b="1" dirty="0" err="1">
                <a:latin typeface="Arial" panose="020B0604020202020204" pitchFamily="34" charset="0"/>
                <a:cs typeface="Arial" pitchFamily="34" charset="0"/>
              </a:rPr>
              <a:t>değişmesi</a:t>
            </a:r>
            <a:r>
              <a:rPr lang="tr-TR" sz="2400" b="1" dirty="0">
                <a:latin typeface="Arial" panose="020B0604020202020204" pitchFamily="34" charset="0"/>
                <a:cs typeface="Arial" pitchFamily="34" charset="0"/>
              </a:rPr>
              <a:t>,</a:t>
            </a:r>
            <a:endParaRPr lang="en-US" sz="2400" b="1" dirty="0">
              <a:latin typeface="Arial" panose="020B0604020202020204" pitchFamily="34" charset="0"/>
              <a:cs typeface="Arial" pitchFamily="34" charset="0"/>
            </a:endParaRPr>
          </a:p>
          <a:p>
            <a:endParaRPr lang="en-US" sz="2400" dirty="0">
              <a:latin typeface="Arial" pitchFamily="34" charset="0"/>
              <a:cs typeface="Arial" pitchFamily="34" charset="0"/>
            </a:endParaRPr>
          </a:p>
          <a:p>
            <a:endParaRPr lang="en-US" sz="2400" dirty="0">
              <a:latin typeface="Arial" pitchFamily="34" charset="0"/>
              <a:cs typeface="Arial" pitchFamily="34" charset="0"/>
            </a:endParaRPr>
          </a:p>
          <a:p>
            <a:endParaRPr lang="en-US" sz="2400" dirty="0">
              <a:latin typeface="Arial" pitchFamily="34" charset="0"/>
              <a:cs typeface="Arial" pitchFamily="34" charset="0"/>
            </a:endParaRPr>
          </a:p>
          <a:p>
            <a:endParaRPr lang="en-US"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680" y="1359880"/>
            <a:ext cx="6192688" cy="461665"/>
          </a:xfrm>
          <a:prstGeom prst="rect">
            <a:avLst/>
          </a:prstGeom>
          <a:solidFill>
            <a:schemeClr val="accent2"/>
          </a:solidFill>
        </p:spPr>
        <p:txBody>
          <a:bodyPr wrap="square" rtlCol="0">
            <a:spAutoFit/>
          </a:bodyPr>
          <a:lstStyle/>
          <a:p>
            <a:pPr lvl="0" algn="ctr"/>
            <a:r>
              <a:rPr lang="tr-TR" sz="2400" b="1" dirty="0">
                <a:solidFill>
                  <a:schemeClr val="bg1"/>
                </a:solidFill>
                <a:latin typeface="Arial" panose="020B0604020202020204" pitchFamily="34" charset="0"/>
                <a:cs typeface="Arial" panose="020B0604020202020204" pitchFamily="34" charset="0"/>
              </a:rPr>
              <a:t>B. Çevre için Kamu Spotu Video Kaydı</a:t>
            </a:r>
            <a:endParaRPr lang="en-US" sz="2400"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149290" y="2474236"/>
            <a:ext cx="11893419" cy="2802690"/>
          </a:xfrm>
          <a:prstGeom prst="rect">
            <a:avLst/>
          </a:prstGeom>
          <a:noFill/>
        </p:spPr>
        <p:txBody>
          <a:bodyPr wrap="square" rtlCol="0">
            <a:spAutoFit/>
          </a:bodyPr>
          <a:lstStyle/>
          <a:p>
            <a:pPr>
              <a:lnSpc>
                <a:spcPct val="150000"/>
              </a:lnSpc>
            </a:pPr>
            <a:r>
              <a:rPr lang="en-US" sz="2400" dirty="0" err="1">
                <a:latin typeface="Arial" panose="020B0604020202020204" pitchFamily="34" charset="0"/>
                <a:cs typeface="Arial" panose="020B0604020202020204" pitchFamily="34" charset="0"/>
              </a:rPr>
              <a:t>Çevre</a:t>
            </a:r>
            <a:r>
              <a:rPr lang="en-US" sz="2400" dirty="0">
                <a:latin typeface="Arial" panose="020B0604020202020204" pitchFamily="34" charset="0"/>
                <a:cs typeface="Arial" panose="020B0604020202020204" pitchFamily="34" charset="0"/>
              </a:rPr>
              <a:t> </a:t>
            </a:r>
            <a:r>
              <a:rPr lang="tr-TR" sz="2400" dirty="0">
                <a:latin typeface="Arial" panose="020B0604020202020204" pitchFamily="34" charset="0"/>
                <a:cs typeface="Arial" panose="020B0604020202020204" pitchFamily="34" charset="0"/>
              </a:rPr>
              <a:t>konu</a:t>
            </a:r>
            <a:r>
              <a:rPr lang="en-US" sz="2400" dirty="0">
                <a:latin typeface="Arial" panose="020B0604020202020204" pitchFamily="34" charset="0"/>
                <a:cs typeface="Arial" panose="020B0604020202020204" pitchFamily="34" charset="0"/>
              </a:rPr>
              <a:t>sun</a:t>
            </a:r>
            <a:r>
              <a:rPr lang="tr-TR" sz="2400" dirty="0">
                <a:latin typeface="Arial" panose="020B0604020202020204" pitchFamily="34" charset="0"/>
                <a:cs typeface="Arial" panose="020B0604020202020204" pitchFamily="34" charset="0"/>
              </a:rPr>
              <a:t>da duyarlılığın</a:t>
            </a:r>
            <a:r>
              <a:rPr lang="en-US" sz="2400" dirty="0">
                <a:latin typeface="Arial" panose="020B0604020202020204" pitchFamily="34" charset="0"/>
                <a:cs typeface="Arial" panose="020B0604020202020204" pitchFamily="34" charset="0"/>
              </a:rPr>
              <a:t> </a:t>
            </a:r>
            <a:r>
              <a:rPr lang="tr-TR" sz="2400" dirty="0">
                <a:latin typeface="Arial" panose="020B0604020202020204" pitchFamily="34" charset="0"/>
                <a:cs typeface="Arial" panose="020B0604020202020204" pitchFamily="34" charset="0"/>
              </a:rPr>
              <a:t>oluşmasını, belli değerlerin</a:t>
            </a:r>
            <a:r>
              <a:rPr lang="en-US" sz="2400" dirty="0">
                <a:latin typeface="Arial" panose="020B0604020202020204" pitchFamily="34" charset="0"/>
                <a:cs typeface="Arial" panose="020B0604020202020204" pitchFamily="34" charset="0"/>
              </a:rPr>
              <a:t> </a:t>
            </a:r>
            <a:r>
              <a:rPr lang="tr-TR" sz="2400" dirty="0">
                <a:latin typeface="Arial" panose="020B0604020202020204" pitchFamily="34" charset="0"/>
                <a:cs typeface="Arial" panose="020B0604020202020204" pitchFamily="34" charset="0"/>
              </a:rPr>
              <a:t>geliştirilmesini</a:t>
            </a:r>
            <a:r>
              <a:rPr lang="en-US" sz="2400" dirty="0">
                <a:latin typeface="Arial" panose="020B0604020202020204" pitchFamily="34" charset="0"/>
                <a:cs typeface="Arial" panose="020B0604020202020204" pitchFamily="34" charset="0"/>
              </a:rPr>
              <a:t> </a:t>
            </a:r>
            <a:r>
              <a:rPr lang="tr-TR" sz="2400" dirty="0">
                <a:latin typeface="Arial" panose="020B0604020202020204" pitchFamily="34" charset="0"/>
                <a:cs typeface="Arial" panose="020B0604020202020204" pitchFamily="34" charset="0"/>
              </a:rPr>
              <a:t>ya da  olumlu </a:t>
            </a:r>
            <a:r>
              <a:rPr lang="en-US" sz="2400" dirty="0">
                <a:latin typeface="Arial" panose="020B0604020202020204" pitchFamily="34" charset="0"/>
                <a:cs typeface="Arial" panose="020B0604020202020204" pitchFamily="34" charset="0"/>
              </a:rPr>
              <a:t>e</a:t>
            </a:r>
            <a:r>
              <a:rPr lang="tr-TR" sz="2400" dirty="0" err="1">
                <a:latin typeface="Arial" panose="020B0604020202020204" pitchFamily="34" charset="0"/>
                <a:cs typeface="Arial" panose="020B0604020202020204" pitchFamily="34" charset="0"/>
              </a:rPr>
              <a:t>ylemlerin</a:t>
            </a:r>
            <a:r>
              <a:rPr lang="tr-TR" sz="2400" dirty="0">
                <a:latin typeface="Arial" panose="020B0604020202020204" pitchFamily="34" charset="0"/>
                <a:cs typeface="Arial" panose="020B0604020202020204" pitchFamily="34" charset="0"/>
              </a:rPr>
              <a:t> gerçekleştirilmesini canlandırılmış görüntüler aracılığı ile hedefler.</a:t>
            </a:r>
          </a:p>
          <a:p>
            <a:pPr>
              <a:lnSpc>
                <a:spcPct val="150000"/>
              </a:lnSpc>
            </a:pPr>
            <a:endParaRPr lang="tr-TR" sz="2400" dirty="0">
              <a:latin typeface="Arial" panose="020B0604020202020204" pitchFamily="34" charset="0"/>
              <a:cs typeface="Arial" panose="020B0604020202020204" pitchFamily="34" charset="0"/>
            </a:endParaRPr>
          </a:p>
          <a:p>
            <a:pPr>
              <a:lnSpc>
                <a:spcPct val="150000"/>
              </a:lnSpc>
            </a:pPr>
            <a:r>
              <a:rPr lang="tr-TR" sz="2400" dirty="0">
                <a:latin typeface="Arial" panose="020B0604020202020204" pitchFamily="34" charset="0"/>
                <a:cs typeface="Arial" panose="020B0604020202020204" pitchFamily="34" charset="0"/>
              </a:rPr>
              <a:t>Kamu spotunun öyküsü, izleyicilere belli bir mesajı vermek amacı ile kurgu şeklinde </a:t>
            </a:r>
            <a:r>
              <a:rPr lang="en-US" sz="2400" dirty="0">
                <a:latin typeface="Arial" panose="020B0604020202020204" pitchFamily="34" charset="0"/>
                <a:cs typeface="Arial" panose="020B0604020202020204" pitchFamily="34" charset="0"/>
              </a:rPr>
              <a:t>de </a:t>
            </a:r>
            <a:r>
              <a:rPr lang="tr-TR" sz="2400" dirty="0">
                <a:latin typeface="Arial" panose="020B0604020202020204" pitchFamily="34" charset="0"/>
                <a:cs typeface="Arial" panose="020B0604020202020204" pitchFamily="34" charset="0"/>
              </a:rPr>
              <a:t>olabilir.</a:t>
            </a:r>
            <a:endParaRPr lang="en-US" sz="2400" dirty="0"/>
          </a:p>
        </p:txBody>
      </p:sp>
    </p:spTree>
    <p:extLst>
      <p:ext uri="{BB962C8B-B14F-4D97-AF65-F5344CB8AC3E}">
        <p14:creationId xmlns:p14="http://schemas.microsoft.com/office/powerpoint/2010/main" val="32907488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xmlns="" id="{861DD2E4-27EC-4430-8ACC-1F486AEF0867}"/>
              </a:ext>
            </a:extLst>
          </p:cNvPr>
          <p:cNvSpPr txBox="1"/>
          <p:nvPr/>
        </p:nvSpPr>
        <p:spPr>
          <a:xfrm>
            <a:off x="1104122" y="2893469"/>
            <a:ext cx="9983755" cy="701731"/>
          </a:xfrm>
          <a:prstGeom prst="rect">
            <a:avLst/>
          </a:prstGeom>
          <a:solidFill>
            <a:schemeClr val="accent2"/>
          </a:solidFill>
        </p:spPr>
        <p:txBody>
          <a:bodyPr wrap="square" rtlCol="0">
            <a:spAutoFit/>
          </a:bodyPr>
          <a:lstStyle/>
          <a:p>
            <a:pPr marL="342900" indent="-342900" algn="ctr">
              <a:lnSpc>
                <a:spcPct val="90000"/>
              </a:lnSpc>
              <a:spcBef>
                <a:spcPct val="20000"/>
              </a:spcBef>
            </a:pPr>
            <a:r>
              <a:rPr lang="tr-TR" sz="4400" b="1" dirty="0">
                <a:solidFill>
                  <a:schemeClr val="bg1"/>
                </a:solidFill>
                <a:latin typeface="Arial" panose="020B0604020202020204" pitchFamily="34" charset="0"/>
                <a:cs typeface="Arial" panose="020B0604020202020204" pitchFamily="34" charset="0"/>
              </a:rPr>
              <a:t>ULUSLARARASI İŞBİRLİĞİ</a:t>
            </a:r>
            <a:endParaRPr lang="en-US" sz="4400" b="1" dirty="0">
              <a:solidFill>
                <a:schemeClr val="bg1"/>
              </a:solidFill>
            </a:endParaRPr>
          </a:p>
        </p:txBody>
      </p:sp>
    </p:spTree>
    <p:extLst>
      <p:ext uri="{BB962C8B-B14F-4D97-AF65-F5344CB8AC3E}">
        <p14:creationId xmlns:p14="http://schemas.microsoft.com/office/powerpoint/2010/main" val="42100547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04122" y="482826"/>
            <a:ext cx="9983755" cy="535531"/>
          </a:xfrm>
          <a:prstGeom prst="rect">
            <a:avLst/>
          </a:prstGeom>
          <a:solidFill>
            <a:schemeClr val="accent2"/>
          </a:solidFill>
        </p:spPr>
        <p:txBody>
          <a:bodyPr wrap="square" rtlCol="0">
            <a:spAutoFit/>
          </a:bodyPr>
          <a:lstStyle/>
          <a:p>
            <a:pPr marL="342900" indent="-342900" algn="ctr">
              <a:lnSpc>
                <a:spcPct val="90000"/>
              </a:lnSpc>
              <a:spcBef>
                <a:spcPct val="20000"/>
              </a:spcBef>
            </a:pPr>
            <a:r>
              <a:rPr lang="tr-TR" sz="3200" b="1" dirty="0">
                <a:solidFill>
                  <a:schemeClr val="bg1"/>
                </a:solidFill>
                <a:latin typeface="Arial" panose="020B0604020202020204" pitchFamily="34" charset="0"/>
                <a:cs typeface="Arial" panose="020B0604020202020204" pitchFamily="34" charset="0"/>
              </a:rPr>
              <a:t>Uluslararası İşbirliği Önerileri</a:t>
            </a:r>
            <a:endParaRPr lang="en-US" sz="3200" b="1" dirty="0">
              <a:solidFill>
                <a:schemeClr val="bg1"/>
              </a:solidFill>
            </a:endParaRPr>
          </a:p>
        </p:txBody>
      </p:sp>
      <p:sp>
        <p:nvSpPr>
          <p:cNvPr id="6" name="Dikdörtgen 5">
            <a:extLst>
              <a:ext uri="{FF2B5EF4-FFF2-40B4-BE49-F238E27FC236}">
                <a16:creationId xmlns:a16="http://schemas.microsoft.com/office/drawing/2014/main" xmlns="" id="{10D9B8C2-07AE-4C72-99D2-D063F6B69051}"/>
              </a:ext>
            </a:extLst>
          </p:cNvPr>
          <p:cNvSpPr/>
          <p:nvPr/>
        </p:nvSpPr>
        <p:spPr>
          <a:xfrm>
            <a:off x="342122" y="1534227"/>
            <a:ext cx="11638383" cy="3785652"/>
          </a:xfrm>
          <a:prstGeom prst="rect">
            <a:avLst/>
          </a:prstGeom>
        </p:spPr>
        <p:txBody>
          <a:bodyPr wrap="square">
            <a:spAutoFit/>
          </a:bodyPr>
          <a:lstStyle/>
          <a:p>
            <a:r>
              <a:rPr lang="tr-TR" sz="2400" dirty="0">
                <a:latin typeface="Arial" panose="020B0604020202020204" pitchFamily="34" charset="0"/>
                <a:cs typeface="Arial" panose="020B0604020202020204" pitchFamily="34" charset="0"/>
              </a:rPr>
              <a:t>Yaşadığımız deneyimler sonucu, uluslararası ortak çalışmaların başvuruları yalnızca </a:t>
            </a:r>
            <a:r>
              <a:rPr lang="tr-TR" sz="2400" dirty="0" err="1">
                <a:latin typeface="Arial" panose="020B0604020202020204" pitchFamily="34" charset="0"/>
                <a:cs typeface="Arial" panose="020B0604020202020204" pitchFamily="34" charset="0"/>
              </a:rPr>
              <a:t>TÜRÇEV’e</a:t>
            </a:r>
            <a:r>
              <a:rPr lang="tr-TR" sz="2400" dirty="0">
                <a:latin typeface="Arial" panose="020B0604020202020204" pitchFamily="34" charset="0"/>
                <a:cs typeface="Arial" panose="020B0604020202020204" pitchFamily="34" charset="0"/>
              </a:rPr>
              <a:t> yapılması kararlaştırılmıştır; olası </a:t>
            </a:r>
            <a:r>
              <a:rPr lang="tr-TR" sz="2400" dirty="0" err="1">
                <a:latin typeface="Arial" panose="020B0604020202020204" pitchFamily="34" charset="0"/>
                <a:cs typeface="Arial" panose="020B0604020202020204" pitchFamily="34" charset="0"/>
              </a:rPr>
              <a:t>FEE’ye</a:t>
            </a:r>
            <a:r>
              <a:rPr lang="tr-TR" sz="2400" dirty="0">
                <a:latin typeface="Arial" panose="020B0604020202020204" pitchFamily="34" charset="0"/>
                <a:cs typeface="Arial" panose="020B0604020202020204" pitchFamily="34" charset="0"/>
              </a:rPr>
              <a:t> yapılacak başvurular ise iptal edilecektir.</a:t>
            </a:r>
          </a:p>
          <a:p>
            <a:endParaRPr lang="tr-TR" sz="2400" dirty="0">
              <a:latin typeface="Arial" panose="020B0604020202020204" pitchFamily="34" charset="0"/>
              <a:cs typeface="Arial" panose="020B0604020202020204" pitchFamily="34" charset="0"/>
            </a:endParaRPr>
          </a:p>
          <a:p>
            <a:r>
              <a:rPr lang="tr-TR" sz="2400" dirty="0">
                <a:latin typeface="Arial" panose="020B0604020202020204" pitchFamily="34" charset="0"/>
                <a:cs typeface="Arial" panose="020B0604020202020204" pitchFamily="34" charset="0"/>
              </a:rPr>
              <a:t>Böylece formların doğru doldurulması, </a:t>
            </a:r>
            <a:r>
              <a:rPr lang="tr-TR" sz="2400" dirty="0" err="1">
                <a:latin typeface="Arial" panose="020B0604020202020204" pitchFamily="34" charset="0"/>
                <a:cs typeface="Arial" panose="020B0604020202020204" pitchFamily="34" charset="0"/>
              </a:rPr>
              <a:t>ileşim</a:t>
            </a:r>
            <a:r>
              <a:rPr lang="tr-TR" sz="2400" dirty="0">
                <a:latin typeface="Arial" panose="020B0604020202020204" pitchFamily="34" charset="0"/>
                <a:cs typeface="Arial" panose="020B0604020202020204" pitchFamily="34" charset="0"/>
              </a:rPr>
              <a:t> bilgileri, kullanılan dil ve yazım hatalarının önceden düzeltilmesi mümkün olabilecektir. Formlarda oluşan hatalar, okul eşleştirme süreci ve sonrasında büyük emek ve zaman kaybına yol açmaktadır.</a:t>
            </a:r>
          </a:p>
          <a:p>
            <a:endParaRPr lang="tr-TR" sz="2400" dirty="0">
              <a:latin typeface="Arial" panose="020B0604020202020204" pitchFamily="34" charset="0"/>
              <a:cs typeface="Arial" panose="020B0604020202020204" pitchFamily="34" charset="0"/>
            </a:endParaRPr>
          </a:p>
          <a:p>
            <a:r>
              <a:rPr lang="tr-TR" sz="2400" dirty="0">
                <a:latin typeface="Arial" panose="020B0604020202020204" pitchFamily="34" charset="0"/>
                <a:cs typeface="Arial" panose="020B0604020202020204" pitchFamily="34" charset="0"/>
              </a:rPr>
              <a:t>İşbirliği önkoşulu: “Okullarımızın Uluslararası işbirliği ortağı ile çalışma yapabilmesi için en 2 yıl Çevrenin Genç Sözcüleri Programını yürütmüş olması şartı vardır.”</a:t>
            </a:r>
          </a:p>
        </p:txBody>
      </p:sp>
    </p:spTree>
    <p:extLst>
      <p:ext uri="{BB962C8B-B14F-4D97-AF65-F5344CB8AC3E}">
        <p14:creationId xmlns:p14="http://schemas.microsoft.com/office/powerpoint/2010/main" val="16400358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580" y="1753898"/>
            <a:ext cx="11364685" cy="2793842"/>
          </a:xfrm>
          <a:prstGeom prst="rect">
            <a:avLst/>
          </a:prstGeom>
        </p:spPr>
        <p:txBody>
          <a:bodyPr wrap="square">
            <a:spAutoFit/>
          </a:bodyPr>
          <a:lstStyle/>
          <a:p>
            <a:pPr lvl="1">
              <a:lnSpc>
                <a:spcPct val="150000"/>
              </a:lnSpc>
            </a:pPr>
            <a:r>
              <a:rPr lang="da-DK" sz="2400" dirty="0">
                <a:latin typeface="Arial" panose="020B0604020202020204" pitchFamily="34" charset="0"/>
                <a:cs typeface="Arial" panose="020B0604020202020204" pitchFamily="34" charset="0"/>
              </a:rPr>
              <a:t>Ülkelerden birinden bir editör kişi, tüm </a:t>
            </a:r>
            <a:r>
              <a:rPr lang="tr-TR" sz="2400" dirty="0">
                <a:latin typeface="Arial" panose="020B0604020202020204" pitchFamily="34" charset="0"/>
                <a:cs typeface="Arial" panose="020B0604020202020204" pitchFamily="34" charset="0"/>
              </a:rPr>
              <a:t> </a:t>
            </a:r>
            <a:r>
              <a:rPr lang="da-DK" sz="2400" dirty="0">
                <a:latin typeface="Arial" panose="020B0604020202020204" pitchFamily="34" charset="0"/>
                <a:cs typeface="Arial" panose="020B0604020202020204" pitchFamily="34" charset="0"/>
              </a:rPr>
              <a:t>araştırmayı/yazımı/editörlük işlemini gözden geçirerek eksiz düzgün </a:t>
            </a:r>
            <a:r>
              <a:rPr lang="tr-TR" sz="2400" dirty="0">
                <a:latin typeface="Arial" panose="020B0604020202020204" pitchFamily="34" charset="0"/>
                <a:cs typeface="Arial" panose="020B0604020202020204" pitchFamily="34" charset="0"/>
              </a:rPr>
              <a:t> </a:t>
            </a:r>
            <a:r>
              <a:rPr lang="da-DK" sz="2400" dirty="0">
                <a:latin typeface="Arial" panose="020B0604020202020204" pitchFamily="34" charset="0"/>
                <a:cs typeface="Arial" panose="020B0604020202020204" pitchFamily="34" charset="0"/>
              </a:rPr>
              <a:t>bir hikayenin oluşmasını sağlamalı.</a:t>
            </a:r>
            <a:endParaRPr lang="en-US" sz="2400" dirty="0">
              <a:latin typeface="Arial" panose="020B0604020202020204" pitchFamily="34" charset="0"/>
              <a:cs typeface="Arial" panose="020B0604020202020204" pitchFamily="34" charset="0"/>
            </a:endParaRPr>
          </a:p>
          <a:p>
            <a:pPr>
              <a:lnSpc>
                <a:spcPct val="150000"/>
              </a:lnSpc>
            </a:pPr>
            <a:r>
              <a:rPr lang="da-DK"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lvl="1">
              <a:lnSpc>
                <a:spcPct val="150000"/>
              </a:lnSpc>
            </a:pPr>
            <a:r>
              <a:rPr lang="da-DK" sz="2400" dirty="0">
                <a:latin typeface="Arial" panose="020B0604020202020204" pitchFamily="34" charset="0"/>
                <a:cs typeface="Arial" panose="020B0604020202020204" pitchFamily="34" charset="0"/>
              </a:rPr>
              <a:t>Makale için, girişin ilk paragrafında ele</a:t>
            </a:r>
            <a:r>
              <a:rPr lang="tr-TR" sz="2400" dirty="0">
                <a:latin typeface="Arial" panose="020B0604020202020204" pitchFamily="34" charset="0"/>
                <a:cs typeface="Arial" panose="020B0604020202020204" pitchFamily="34" charset="0"/>
              </a:rPr>
              <a:t> </a:t>
            </a:r>
            <a:r>
              <a:rPr lang="da-DK" sz="2400" dirty="0">
                <a:latin typeface="Arial" panose="020B0604020202020204" pitchFamily="34" charset="0"/>
                <a:cs typeface="Arial" panose="020B0604020202020204" pitchFamily="34" charset="0"/>
              </a:rPr>
              <a:t>alınan konunun ortak çalışma ürünü olduğu açıklanmalı</a:t>
            </a:r>
          </a:p>
        </p:txBody>
      </p:sp>
      <p:sp>
        <p:nvSpPr>
          <p:cNvPr id="3" name="TextBox 2"/>
          <p:cNvSpPr txBox="1"/>
          <p:nvPr/>
        </p:nvSpPr>
        <p:spPr>
          <a:xfrm>
            <a:off x="1104122" y="482826"/>
            <a:ext cx="9983755" cy="535531"/>
          </a:xfrm>
          <a:prstGeom prst="rect">
            <a:avLst/>
          </a:prstGeom>
          <a:solidFill>
            <a:schemeClr val="accent2"/>
          </a:solidFill>
        </p:spPr>
        <p:txBody>
          <a:bodyPr wrap="square" rtlCol="0">
            <a:spAutoFit/>
          </a:bodyPr>
          <a:lstStyle/>
          <a:p>
            <a:pPr marL="342900" indent="-342900" algn="ctr">
              <a:lnSpc>
                <a:spcPct val="90000"/>
              </a:lnSpc>
              <a:spcBef>
                <a:spcPct val="20000"/>
              </a:spcBef>
            </a:pPr>
            <a:r>
              <a:rPr lang="tr-TR" sz="3200" b="1" dirty="0">
                <a:solidFill>
                  <a:schemeClr val="bg1"/>
                </a:solidFill>
                <a:latin typeface="Arial" panose="020B0604020202020204" pitchFamily="34" charset="0"/>
                <a:cs typeface="Arial" panose="020B0604020202020204" pitchFamily="34" charset="0"/>
              </a:rPr>
              <a:t>Uluslararası İşbirliği Önerileri</a:t>
            </a:r>
            <a:endParaRPr lang="en-US" sz="3200" b="1" dirty="0">
              <a:solidFill>
                <a:schemeClr val="bg1"/>
              </a:solidFill>
            </a:endParaRPr>
          </a:p>
        </p:txBody>
      </p:sp>
    </p:spTree>
    <p:extLst>
      <p:ext uri="{BB962C8B-B14F-4D97-AF65-F5344CB8AC3E}">
        <p14:creationId xmlns:p14="http://schemas.microsoft.com/office/powerpoint/2010/main" val="21137586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xmlns="" id="{3E4B5300-EF0B-4A86-BCD5-82429F48C9C2}"/>
              </a:ext>
            </a:extLst>
          </p:cNvPr>
          <p:cNvSpPr/>
          <p:nvPr/>
        </p:nvSpPr>
        <p:spPr>
          <a:xfrm>
            <a:off x="610811" y="1782818"/>
            <a:ext cx="11243338" cy="3785652"/>
          </a:xfrm>
          <a:prstGeom prst="rect">
            <a:avLst/>
          </a:prstGeom>
        </p:spPr>
        <p:txBody>
          <a:bodyPr wrap="square">
            <a:spAutoFit/>
          </a:bodyPr>
          <a:lstStyle/>
          <a:p>
            <a:pPr marL="342900" indent="-342900" algn="just">
              <a:buFont typeface="Arial" panose="020B0604020202020204" pitchFamily="34" charset="0"/>
              <a:buChar char="•"/>
            </a:pPr>
            <a:r>
              <a:rPr lang="tr-TR" sz="2400" dirty="0">
                <a:latin typeface="Arial" panose="020B0604020202020204" pitchFamily="34" charset="0"/>
                <a:cs typeface="Arial" panose="020B0604020202020204" pitchFamily="34" charset="0"/>
              </a:rPr>
              <a:t>Uluslararası İşbirliği unsuru her zaman açık ve anlamlı olmalıdır.;</a:t>
            </a:r>
          </a:p>
          <a:p>
            <a:pPr algn="just"/>
            <a:endParaRPr lang="tr-TR" sz="2400" dirty="0">
              <a:latin typeface="Arial" panose="020B0604020202020204" pitchFamily="34" charset="0"/>
              <a:cs typeface="Arial" panose="020B0604020202020204" pitchFamily="34" charset="0"/>
            </a:endParaRPr>
          </a:p>
          <a:p>
            <a:pPr algn="just"/>
            <a:r>
              <a:rPr lang="tr-TR" sz="2400" dirty="0">
                <a:latin typeface="Arial" panose="020B0604020202020204" pitchFamily="34" charset="0"/>
                <a:cs typeface="Arial" panose="020B0604020202020204" pitchFamily="34" charset="0"/>
              </a:rPr>
              <a:t>Ortakların, proje fikrinin tartışılması, görevlerin planlanması, ilerlemeye ilişkin güncellemeler, öğrenilenler ve bulgular üzerine tartışmalar, paydaş görüşmeleri için fikirler, olası çözümler üzerine tartışmalar vb. içeren 5-10 toplantı aracılığıyla en az 2-3 ay boyunca birlikte çalışmalarını şiddetle tavsiye ediyoruz.</a:t>
            </a:r>
          </a:p>
          <a:p>
            <a:pPr algn="just"/>
            <a:endParaRPr lang="tr-TR"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tr-TR" sz="2400" dirty="0">
                <a:latin typeface="Arial" panose="020B0604020202020204" pitchFamily="34" charset="0"/>
                <a:cs typeface="Arial" panose="020B0604020202020204" pitchFamily="34" charset="0"/>
              </a:rPr>
              <a:t>Makaleler ve videolar, katılımcıların konu üzerinde nasıl ortaklaşa çalıştıklarını açıklayan bir giriş bölümüne sahip olmalıdır.</a:t>
            </a:r>
          </a:p>
          <a:p>
            <a:pPr algn="just"/>
            <a:endParaRPr lang="tr-TR" sz="2400" dirty="0">
              <a:latin typeface="Arial" panose="020B0604020202020204" pitchFamily="34" charset="0"/>
              <a:cs typeface="Arial" panose="020B0604020202020204" pitchFamily="34" charset="0"/>
            </a:endParaRPr>
          </a:p>
        </p:txBody>
      </p:sp>
      <p:sp>
        <p:nvSpPr>
          <p:cNvPr id="3" name="Dikdörtgen 2">
            <a:extLst>
              <a:ext uri="{FF2B5EF4-FFF2-40B4-BE49-F238E27FC236}">
                <a16:creationId xmlns:a16="http://schemas.microsoft.com/office/drawing/2014/main" xmlns="" id="{5C22C340-8CE4-4EE3-A16F-9CC6E70E2C0C}"/>
              </a:ext>
            </a:extLst>
          </p:cNvPr>
          <p:cNvSpPr/>
          <p:nvPr/>
        </p:nvSpPr>
        <p:spPr>
          <a:xfrm>
            <a:off x="1028910" y="827451"/>
            <a:ext cx="10019089" cy="523220"/>
          </a:xfrm>
          <a:prstGeom prst="rect">
            <a:avLst/>
          </a:prstGeom>
        </p:spPr>
        <p:txBody>
          <a:bodyPr wrap="none">
            <a:spAutoFit/>
          </a:bodyPr>
          <a:lstStyle/>
          <a:p>
            <a:r>
              <a:rPr lang="tr-TR" sz="2800" b="1" dirty="0">
                <a:solidFill>
                  <a:schemeClr val="accent2"/>
                </a:solidFill>
                <a:latin typeface="Arial" panose="020B0604020202020204" pitchFamily="34" charset="0"/>
                <a:cs typeface="Arial" panose="020B0604020202020204" pitchFamily="34" charset="0"/>
              </a:rPr>
              <a:t>BAŞARILI BİR ULUSLARARASI İŞBİRLİĞİ İÇİN İPUÇLARI!</a:t>
            </a:r>
          </a:p>
        </p:txBody>
      </p:sp>
    </p:spTree>
    <p:extLst>
      <p:ext uri="{BB962C8B-B14F-4D97-AF65-F5344CB8AC3E}">
        <p14:creationId xmlns:p14="http://schemas.microsoft.com/office/powerpoint/2010/main" val="38971065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xmlns="" id="{3E4B5300-EF0B-4A86-BCD5-82429F48C9C2}"/>
              </a:ext>
            </a:extLst>
          </p:cNvPr>
          <p:cNvSpPr/>
          <p:nvPr/>
        </p:nvSpPr>
        <p:spPr>
          <a:xfrm>
            <a:off x="610811" y="2164831"/>
            <a:ext cx="10855286" cy="3970318"/>
          </a:xfrm>
          <a:prstGeom prst="rect">
            <a:avLst/>
          </a:prstGeom>
        </p:spPr>
        <p:txBody>
          <a:bodyPr wrap="square">
            <a:spAutoFit/>
          </a:bodyPr>
          <a:lstStyle/>
          <a:p>
            <a:pPr algn="just"/>
            <a:r>
              <a:rPr lang="tr-TR" sz="2800" dirty="0">
                <a:latin typeface="Arial" panose="020B0604020202020204" pitchFamily="34" charset="0"/>
                <a:cs typeface="Arial" panose="020B0604020202020204" pitchFamily="34" charset="0"/>
              </a:rPr>
              <a:t>Örneğin;</a:t>
            </a:r>
          </a:p>
          <a:p>
            <a:pPr algn="just"/>
            <a:endParaRPr lang="tr-TR" sz="2800" dirty="0">
              <a:latin typeface="Arial" panose="020B0604020202020204" pitchFamily="34" charset="0"/>
              <a:cs typeface="Arial" panose="020B0604020202020204" pitchFamily="34" charset="0"/>
            </a:endParaRPr>
          </a:p>
          <a:p>
            <a:pPr algn="just"/>
            <a:r>
              <a:rPr lang="tr-TR" sz="2800" dirty="0">
                <a:latin typeface="Arial" panose="020B0604020202020204" pitchFamily="34" charset="0"/>
                <a:cs typeface="Arial" panose="020B0604020202020204" pitchFamily="34" charset="0"/>
              </a:rPr>
              <a:t>Öğrenciler bir konuyu farklı ülkeler arasında karşılaştırmak isteyebilir, ancak aynı zamanda süreçlere de bakabilirler, örneğin neden-sonuç, başlangıç-sonuç, üretim-tüketim. Örneğin, bir ülkede bir şeyin üretilmesi başka bir ülkede tüketimine olanak sağlayabilir, bu da başka bir ülkede atık üretir. </a:t>
            </a:r>
          </a:p>
          <a:p>
            <a:pPr algn="just"/>
            <a:endParaRPr lang="tr-TR" sz="2800" dirty="0">
              <a:latin typeface="Arial" panose="020B0604020202020204" pitchFamily="34" charset="0"/>
              <a:cs typeface="Arial" panose="020B0604020202020204" pitchFamily="34" charset="0"/>
            </a:endParaRPr>
          </a:p>
          <a:p>
            <a:pPr algn="just"/>
            <a:endParaRPr lang="tr-TR" sz="2800" dirty="0">
              <a:latin typeface="Arial" panose="020B0604020202020204" pitchFamily="34" charset="0"/>
              <a:cs typeface="Arial" panose="020B0604020202020204" pitchFamily="34" charset="0"/>
            </a:endParaRPr>
          </a:p>
        </p:txBody>
      </p:sp>
      <p:sp>
        <p:nvSpPr>
          <p:cNvPr id="3" name="Dikdörtgen 2">
            <a:extLst>
              <a:ext uri="{FF2B5EF4-FFF2-40B4-BE49-F238E27FC236}">
                <a16:creationId xmlns:a16="http://schemas.microsoft.com/office/drawing/2014/main" xmlns="" id="{F3667624-22E1-4BFD-AB8E-89F0997E7055}"/>
              </a:ext>
            </a:extLst>
          </p:cNvPr>
          <p:cNvSpPr/>
          <p:nvPr/>
        </p:nvSpPr>
        <p:spPr>
          <a:xfrm>
            <a:off x="610811" y="783383"/>
            <a:ext cx="10019089" cy="523220"/>
          </a:xfrm>
          <a:prstGeom prst="rect">
            <a:avLst/>
          </a:prstGeom>
        </p:spPr>
        <p:txBody>
          <a:bodyPr wrap="none">
            <a:spAutoFit/>
          </a:bodyPr>
          <a:lstStyle/>
          <a:p>
            <a:r>
              <a:rPr lang="tr-TR" sz="2800" b="1" dirty="0">
                <a:solidFill>
                  <a:schemeClr val="accent2"/>
                </a:solidFill>
                <a:latin typeface="Arial" panose="020B0604020202020204" pitchFamily="34" charset="0"/>
                <a:cs typeface="Arial" panose="020B0604020202020204" pitchFamily="34" charset="0"/>
              </a:rPr>
              <a:t>BAŞARILI BİR ULUSLARARASI İŞBİRLİĞİ İÇİN İPUÇLARI!</a:t>
            </a:r>
          </a:p>
        </p:txBody>
      </p:sp>
    </p:spTree>
    <p:extLst>
      <p:ext uri="{BB962C8B-B14F-4D97-AF65-F5344CB8AC3E}">
        <p14:creationId xmlns:p14="http://schemas.microsoft.com/office/powerpoint/2010/main" val="11804726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xmlns="" id="{DBBFD717-99F7-4A08-8EB1-29F6D7496805}"/>
              </a:ext>
            </a:extLst>
          </p:cNvPr>
          <p:cNvSpPr/>
          <p:nvPr/>
        </p:nvSpPr>
        <p:spPr>
          <a:xfrm>
            <a:off x="618781" y="1808280"/>
            <a:ext cx="10954438" cy="4524315"/>
          </a:xfrm>
          <a:prstGeom prst="rect">
            <a:avLst/>
          </a:prstGeom>
        </p:spPr>
        <p:txBody>
          <a:bodyPr wrap="square">
            <a:spAutoFit/>
          </a:bodyPr>
          <a:lstStyle/>
          <a:p>
            <a:pPr algn="just"/>
            <a:r>
              <a:rPr lang="tr-TR" sz="2400" dirty="0">
                <a:latin typeface="Arial" panose="020B0604020202020204" pitchFamily="34" charset="0"/>
                <a:cs typeface="Arial" panose="020B0604020202020204" pitchFamily="34" charset="0"/>
              </a:rPr>
              <a:t>Açık ve kapsamlı bir hikayenin anlatıldığından emin olmak için makale, video veya fotoğraf hikayesine dahil olmayan birinin gönderimi yeniden okumasını önemle tavsiye ederiz.</a:t>
            </a:r>
          </a:p>
          <a:p>
            <a:pPr algn="just"/>
            <a:endParaRPr lang="tr-TR" sz="2400" dirty="0">
              <a:latin typeface="Arial" panose="020B0604020202020204" pitchFamily="34" charset="0"/>
              <a:cs typeface="Arial" panose="020B0604020202020204" pitchFamily="34" charset="0"/>
            </a:endParaRPr>
          </a:p>
          <a:p>
            <a:pPr algn="just"/>
            <a:endParaRPr lang="tr-TR" sz="2400" dirty="0">
              <a:latin typeface="Arial" panose="020B0604020202020204" pitchFamily="34" charset="0"/>
              <a:cs typeface="Arial" panose="020B0604020202020204" pitchFamily="34" charset="0"/>
            </a:endParaRPr>
          </a:p>
          <a:p>
            <a:pPr algn="just"/>
            <a:r>
              <a:rPr lang="tr-TR" sz="2400" dirty="0">
                <a:latin typeface="Arial" panose="020B0604020202020204" pitchFamily="34" charset="0"/>
                <a:cs typeface="Arial" panose="020B0604020202020204" pitchFamily="34" charset="0"/>
              </a:rPr>
              <a:t>Nihai yazı sadece iki ayrı çalışmanın birleşimi değil, aynı zamanda bir ana konu üzerinde farklı görüşlerin karşılıklı bağlantısı olmalıdır. </a:t>
            </a:r>
          </a:p>
          <a:p>
            <a:pPr algn="just"/>
            <a:endParaRPr lang="tr-TR" sz="2400" dirty="0">
              <a:latin typeface="Arial" panose="020B0604020202020204" pitchFamily="34" charset="0"/>
              <a:cs typeface="Arial" panose="020B0604020202020204" pitchFamily="34" charset="0"/>
            </a:endParaRPr>
          </a:p>
          <a:p>
            <a:pPr algn="just"/>
            <a:endParaRPr lang="tr-TR" sz="2400" dirty="0">
              <a:latin typeface="Arial" panose="020B0604020202020204" pitchFamily="34" charset="0"/>
              <a:cs typeface="Arial" panose="020B0604020202020204" pitchFamily="34" charset="0"/>
            </a:endParaRPr>
          </a:p>
          <a:p>
            <a:pPr algn="just"/>
            <a:r>
              <a:rPr lang="tr-TR" sz="2400" dirty="0">
                <a:latin typeface="Arial" panose="020B0604020202020204" pitchFamily="34" charset="0"/>
                <a:cs typeface="Arial" panose="020B0604020202020204" pitchFamily="34" charset="0"/>
              </a:rPr>
              <a:t>Mesafeyi bir sorun yerine avantaj haline getirin! Öğrenciler, diğer ülkelerden öğrencilerle çalışarak çok şey öğrenme ve benzersiz bir giriş oluşturma fırsatına sahiptir.</a:t>
            </a:r>
          </a:p>
        </p:txBody>
      </p:sp>
      <p:sp>
        <p:nvSpPr>
          <p:cNvPr id="4" name="Dikdörtgen 3">
            <a:extLst>
              <a:ext uri="{FF2B5EF4-FFF2-40B4-BE49-F238E27FC236}">
                <a16:creationId xmlns:a16="http://schemas.microsoft.com/office/drawing/2014/main" xmlns="" id="{115F3F98-79B6-4931-9079-B40260DF0730}"/>
              </a:ext>
            </a:extLst>
          </p:cNvPr>
          <p:cNvSpPr/>
          <p:nvPr/>
        </p:nvSpPr>
        <p:spPr>
          <a:xfrm>
            <a:off x="1028910" y="827451"/>
            <a:ext cx="10019089" cy="523220"/>
          </a:xfrm>
          <a:prstGeom prst="rect">
            <a:avLst/>
          </a:prstGeom>
        </p:spPr>
        <p:txBody>
          <a:bodyPr wrap="none">
            <a:spAutoFit/>
          </a:bodyPr>
          <a:lstStyle/>
          <a:p>
            <a:r>
              <a:rPr lang="tr-TR" sz="2800" b="1" dirty="0">
                <a:solidFill>
                  <a:schemeClr val="accent2"/>
                </a:solidFill>
                <a:latin typeface="Arial" panose="020B0604020202020204" pitchFamily="34" charset="0"/>
                <a:cs typeface="Arial" panose="020B0604020202020204" pitchFamily="34" charset="0"/>
              </a:rPr>
              <a:t>BAŞARILI BİR ULUSLARARASI İŞBİRLİĞİ İÇİN İPUÇLARI!</a:t>
            </a:r>
          </a:p>
        </p:txBody>
      </p:sp>
    </p:spTree>
    <p:extLst>
      <p:ext uri="{BB962C8B-B14F-4D97-AF65-F5344CB8AC3E}">
        <p14:creationId xmlns:p14="http://schemas.microsoft.com/office/powerpoint/2010/main" val="14894312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xmlns="" id="{115F3F98-79B6-4931-9079-B40260DF0730}"/>
              </a:ext>
            </a:extLst>
          </p:cNvPr>
          <p:cNvSpPr/>
          <p:nvPr/>
        </p:nvSpPr>
        <p:spPr>
          <a:xfrm>
            <a:off x="1028910" y="827451"/>
            <a:ext cx="10019089" cy="523220"/>
          </a:xfrm>
          <a:prstGeom prst="rect">
            <a:avLst/>
          </a:prstGeom>
        </p:spPr>
        <p:txBody>
          <a:bodyPr wrap="none">
            <a:spAutoFit/>
          </a:bodyPr>
          <a:lstStyle/>
          <a:p>
            <a:r>
              <a:rPr lang="tr-TR" sz="2800" b="1" dirty="0">
                <a:solidFill>
                  <a:schemeClr val="accent2"/>
                </a:solidFill>
                <a:latin typeface="Arial" panose="020B0604020202020204" pitchFamily="34" charset="0"/>
                <a:cs typeface="Arial" panose="020B0604020202020204" pitchFamily="34" charset="0"/>
              </a:rPr>
              <a:t>BAŞARILI BİR ULUSLARARASI İŞBİRLİĞİ İÇİN İPUÇLARI!</a:t>
            </a:r>
          </a:p>
        </p:txBody>
      </p:sp>
      <p:sp>
        <p:nvSpPr>
          <p:cNvPr id="2" name="Dikdörtgen 1">
            <a:extLst>
              <a:ext uri="{FF2B5EF4-FFF2-40B4-BE49-F238E27FC236}">
                <a16:creationId xmlns:a16="http://schemas.microsoft.com/office/drawing/2014/main" xmlns="" id="{8AA50AE8-E3B6-4DEA-A756-E103DD5CFE9D}"/>
              </a:ext>
            </a:extLst>
          </p:cNvPr>
          <p:cNvSpPr/>
          <p:nvPr/>
        </p:nvSpPr>
        <p:spPr>
          <a:xfrm>
            <a:off x="1028910" y="1846758"/>
            <a:ext cx="9591350" cy="1938992"/>
          </a:xfrm>
          <a:prstGeom prst="rect">
            <a:avLst/>
          </a:prstGeom>
        </p:spPr>
        <p:txBody>
          <a:bodyPr wrap="square">
            <a:spAutoFit/>
          </a:bodyPr>
          <a:lstStyle/>
          <a:p>
            <a:r>
              <a:rPr lang="tr-TR" sz="2400" dirty="0"/>
              <a:t>Ülkelerden birinden bir editör kişi, tüm araştırmayı/yazımı/editörlük işlemini gözden geçirerek eksiz düzgün  bir hikayenin oluşmasını sağlamalı.</a:t>
            </a:r>
          </a:p>
          <a:p>
            <a:endParaRPr lang="tr-TR" sz="2400" dirty="0"/>
          </a:p>
          <a:p>
            <a:r>
              <a:rPr lang="tr-TR" sz="2400" dirty="0"/>
              <a:t>Makale için, girişin ilk paragrafında ele alınan konunun ortak çalışma ürünü olduğu açıklanmalı.</a:t>
            </a:r>
          </a:p>
        </p:txBody>
      </p:sp>
    </p:spTree>
    <p:extLst>
      <p:ext uri="{BB962C8B-B14F-4D97-AF65-F5344CB8AC3E}">
        <p14:creationId xmlns:p14="http://schemas.microsoft.com/office/powerpoint/2010/main" val="18839005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a:xfrm>
            <a:off x="3719384" y="1441785"/>
            <a:ext cx="3917034" cy="973264"/>
          </a:xfrm>
          <a:solidFill>
            <a:schemeClr val="accent2"/>
          </a:solidFill>
        </p:spPr>
        <p:txBody>
          <a:bodyPr>
            <a:normAutofit/>
          </a:bodyPr>
          <a:lstStyle/>
          <a:p>
            <a:pPr algn="ctr"/>
            <a:r>
              <a:rPr lang="tr-TR" sz="2800" b="1" dirty="0">
                <a:solidFill>
                  <a:schemeClr val="bg1"/>
                </a:solidFill>
                <a:latin typeface="Arial" panose="020B0604020202020204" pitchFamily="34" charset="0"/>
                <a:cs typeface="Arial" panose="020B0604020202020204" pitchFamily="34" charset="0"/>
              </a:rPr>
              <a:t>Niçin  </a:t>
            </a:r>
            <a:r>
              <a:rPr lang="en-GB" sz="2800" b="1" dirty="0">
                <a:solidFill>
                  <a:schemeClr val="bg1"/>
                </a:solidFill>
                <a:latin typeface="Arial" panose="020B0604020202020204" pitchFamily="34" charset="0"/>
                <a:cs typeface="Arial" panose="020B0604020202020204" pitchFamily="34" charset="0"/>
              </a:rPr>
              <a:t> ÇGS ?</a:t>
            </a:r>
          </a:p>
        </p:txBody>
      </p:sp>
      <p:sp>
        <p:nvSpPr>
          <p:cNvPr id="12" name="Rectangle 3"/>
          <p:cNvSpPr txBox="1">
            <a:spLocks noChangeArrowheads="1"/>
          </p:cNvSpPr>
          <p:nvPr/>
        </p:nvSpPr>
        <p:spPr>
          <a:xfrm>
            <a:off x="876742" y="3146655"/>
            <a:ext cx="3385095" cy="2016224"/>
          </a:xfrm>
          <a:prstGeom prst="rect">
            <a:avLst/>
          </a:prstGeom>
        </p:spPr>
        <p:txBody>
          <a:bodyPr/>
          <a:lstStyle/>
          <a:p>
            <a:pPr marL="342900" indent="-342900" algn="ctr">
              <a:lnSpc>
                <a:spcPct val="90000"/>
              </a:lnSpc>
              <a:spcBef>
                <a:spcPct val="20000"/>
              </a:spcBef>
              <a:defRPr/>
            </a:pPr>
            <a:r>
              <a:rPr lang="tr-TR" sz="4000" kern="0" dirty="0">
                <a:solidFill>
                  <a:srgbClr val="0070C0"/>
                </a:solidFill>
                <a:latin typeface="Arial Black" pitchFamily="34" charset="0"/>
              </a:rPr>
              <a:t>Çok sayıda</a:t>
            </a:r>
          </a:p>
          <a:p>
            <a:pPr marL="342900" indent="-342900" algn="ctr">
              <a:lnSpc>
                <a:spcPct val="90000"/>
              </a:lnSpc>
              <a:spcBef>
                <a:spcPct val="20000"/>
              </a:spcBef>
              <a:defRPr/>
            </a:pPr>
            <a:r>
              <a:rPr lang="tr-TR" sz="4000" kern="0" dirty="0">
                <a:solidFill>
                  <a:srgbClr val="0070C0"/>
                </a:solidFill>
                <a:latin typeface="Arial Black" pitchFamily="34" charset="0"/>
              </a:rPr>
              <a:t>çevre </a:t>
            </a:r>
          </a:p>
          <a:p>
            <a:pPr marL="342900" indent="-342900" algn="ctr">
              <a:lnSpc>
                <a:spcPct val="90000"/>
              </a:lnSpc>
              <a:spcBef>
                <a:spcPct val="20000"/>
              </a:spcBef>
              <a:defRPr/>
            </a:pPr>
            <a:r>
              <a:rPr lang="tr-TR" sz="4000" kern="0" dirty="0">
                <a:solidFill>
                  <a:srgbClr val="0070C0"/>
                </a:solidFill>
                <a:latin typeface="Arial Black" pitchFamily="34" charset="0"/>
              </a:rPr>
              <a:t>sorunu var</a:t>
            </a:r>
            <a:endParaRPr lang="en-GB" sz="4000" kern="0" dirty="0">
              <a:solidFill>
                <a:srgbClr val="0070C0"/>
              </a:solidFill>
              <a:latin typeface="Arial Black" pitchFamily="34" charset="0"/>
            </a:endParaRPr>
          </a:p>
          <a:p>
            <a:pPr marL="342900" indent="-342900">
              <a:lnSpc>
                <a:spcPct val="90000"/>
              </a:lnSpc>
              <a:spcBef>
                <a:spcPct val="20000"/>
              </a:spcBef>
              <a:defRPr/>
            </a:pPr>
            <a:endParaRPr lang="en-GB" sz="4000" kern="0" dirty="0">
              <a:solidFill>
                <a:srgbClr val="003366"/>
              </a:solidFill>
              <a:latin typeface="Arial" charset="0"/>
            </a:endParaRPr>
          </a:p>
        </p:txBody>
      </p:sp>
      <p:sp>
        <p:nvSpPr>
          <p:cNvPr id="11270" name="Rectangle 12"/>
          <p:cNvSpPr>
            <a:spLocks noChangeArrowheads="1"/>
          </p:cNvSpPr>
          <p:nvPr/>
        </p:nvSpPr>
        <p:spPr bwMode="auto">
          <a:xfrm>
            <a:off x="6227805" y="2564019"/>
            <a:ext cx="4572001" cy="3589641"/>
          </a:xfrm>
          <a:prstGeom prst="rect">
            <a:avLst/>
          </a:prstGeom>
          <a:noFill/>
          <a:ln w="9525">
            <a:noFill/>
            <a:miter lim="800000"/>
            <a:headEnd/>
            <a:tailEnd/>
          </a:ln>
        </p:spPr>
        <p:txBody>
          <a:bodyPr/>
          <a:lstStyle/>
          <a:p>
            <a:pPr marL="342900" indent="-342900">
              <a:lnSpc>
                <a:spcPct val="150000"/>
              </a:lnSpc>
              <a:spcBef>
                <a:spcPct val="20000"/>
              </a:spcBef>
            </a:pPr>
            <a:r>
              <a:rPr lang="tr-TR" sz="3200" dirty="0">
                <a:solidFill>
                  <a:srgbClr val="0070C0"/>
                </a:solidFill>
                <a:latin typeface="Arial Black" pitchFamily="34" charset="0"/>
              </a:rPr>
              <a:t>Sorunlar yalnızca </a:t>
            </a:r>
          </a:p>
          <a:p>
            <a:pPr marL="342900" indent="-342900">
              <a:lnSpc>
                <a:spcPct val="150000"/>
              </a:lnSpc>
              <a:spcBef>
                <a:spcPct val="20000"/>
              </a:spcBef>
            </a:pPr>
            <a:r>
              <a:rPr lang="tr-TR" sz="3200" dirty="0">
                <a:solidFill>
                  <a:srgbClr val="0070C0"/>
                </a:solidFill>
                <a:latin typeface="Arial Black" pitchFamily="34" charset="0"/>
              </a:rPr>
              <a:t>yerel değil, küresel </a:t>
            </a:r>
          </a:p>
          <a:p>
            <a:pPr marL="342900" indent="-342900">
              <a:lnSpc>
                <a:spcPct val="150000"/>
              </a:lnSpc>
              <a:spcBef>
                <a:spcPct val="20000"/>
              </a:spcBef>
            </a:pPr>
            <a:r>
              <a:rPr lang="tr-TR" sz="3200" dirty="0">
                <a:solidFill>
                  <a:srgbClr val="0070C0"/>
                </a:solidFill>
                <a:latin typeface="Arial Black" pitchFamily="34" charset="0"/>
              </a:rPr>
              <a:t>ve karmaşık</a:t>
            </a:r>
            <a:endParaRPr lang="en-GB" sz="3200" dirty="0">
              <a:solidFill>
                <a:srgbClr val="0070C0"/>
              </a:solidFill>
              <a:latin typeface="Arial Black" pitchFamily="34" charset="0"/>
            </a:endParaRPr>
          </a:p>
        </p:txBody>
      </p:sp>
      <p:sp>
        <p:nvSpPr>
          <p:cNvPr id="11271" name="AutoShape 6"/>
          <p:cNvSpPr>
            <a:spLocks noChangeArrowheads="1"/>
          </p:cNvSpPr>
          <p:nvPr/>
        </p:nvSpPr>
        <p:spPr bwMode="auto">
          <a:xfrm>
            <a:off x="4943475" y="3526904"/>
            <a:ext cx="914400" cy="838200"/>
          </a:xfrm>
          <a:custGeom>
            <a:avLst/>
            <a:gdLst>
              <a:gd name="T0" fmla="*/ 29032200 w 21600"/>
              <a:gd name="T1" fmla="*/ 0 h 21600"/>
              <a:gd name="T2" fmla="*/ 0 w 21600"/>
              <a:gd name="T3" fmla="*/ 16263407 h 21600"/>
              <a:gd name="T4" fmla="*/ 29032200 w 21600"/>
              <a:gd name="T5" fmla="*/ 32526815 h 21600"/>
              <a:gd name="T6" fmla="*/ 38709597 w 21600"/>
              <a:gd name="T7" fmla="*/ 1626340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B0F0"/>
          </a:solidFill>
          <a:ln w="9525">
            <a:solidFill>
              <a:schemeClr val="tx1"/>
            </a:solidFill>
            <a:miter lim="800000"/>
            <a:headEnd/>
            <a:tailEnd/>
          </a:ln>
        </p:spPr>
        <p:txBody>
          <a:bodyPr wrap="none" anchor="ctr"/>
          <a:lstStyle/>
          <a:p>
            <a:endParaRPr lang="tr-TR"/>
          </a:p>
        </p:txBody>
      </p:sp>
      <p:sp>
        <p:nvSpPr>
          <p:cNvPr id="10" name="Rectangle 2"/>
          <p:cNvSpPr txBox="1">
            <a:spLocks noChangeArrowheads="1"/>
          </p:cNvSpPr>
          <p:nvPr/>
        </p:nvSpPr>
        <p:spPr bwMode="auto">
          <a:xfrm>
            <a:off x="1235676" y="259493"/>
            <a:ext cx="8810367" cy="973264"/>
          </a:xfrm>
          <a:prstGeom prst="rect">
            <a:avLst/>
          </a:prstGeom>
          <a:solidFill>
            <a:schemeClr val="accent2"/>
          </a:solid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en-GB" sz="2800" b="1" dirty="0" err="1">
                <a:solidFill>
                  <a:schemeClr val="bg1"/>
                </a:solidFill>
                <a:latin typeface="Arial" panose="020B0604020202020204" pitchFamily="34" charset="0"/>
                <a:cs typeface="Arial" panose="020B0604020202020204" pitchFamily="34" charset="0"/>
              </a:rPr>
              <a:t>Hedef</a:t>
            </a:r>
            <a:r>
              <a:rPr lang="en-GB" sz="2800" b="1" dirty="0">
                <a:solidFill>
                  <a:schemeClr val="bg1"/>
                </a:solidFill>
                <a:latin typeface="Arial" panose="020B0604020202020204" pitchFamily="34" charset="0"/>
                <a:cs typeface="Arial" panose="020B0604020202020204" pitchFamily="34" charset="0"/>
              </a:rPr>
              <a:t>, 11-25 </a:t>
            </a:r>
            <a:r>
              <a:rPr lang="en-GB" sz="2800" b="1" dirty="0" err="1">
                <a:solidFill>
                  <a:schemeClr val="bg1"/>
                </a:solidFill>
                <a:latin typeface="Arial" panose="020B0604020202020204" pitchFamily="34" charset="0"/>
                <a:cs typeface="Arial" panose="020B0604020202020204" pitchFamily="34" charset="0"/>
              </a:rPr>
              <a:t>yaş</a:t>
            </a:r>
            <a:r>
              <a:rPr lang="en-GB" sz="2800" b="1" dirty="0">
                <a:solidFill>
                  <a:schemeClr val="bg1"/>
                </a:solidFill>
                <a:latin typeface="Arial" panose="020B0604020202020204" pitchFamily="34" charset="0"/>
                <a:cs typeface="Arial" panose="020B0604020202020204" pitchFamily="34" charset="0"/>
              </a:rPr>
              <a:t> </a:t>
            </a:r>
            <a:r>
              <a:rPr lang="en-GB" sz="2800" b="1" dirty="0" err="1">
                <a:solidFill>
                  <a:schemeClr val="bg1"/>
                </a:solidFill>
                <a:latin typeface="Arial" panose="020B0604020202020204" pitchFamily="34" charset="0"/>
                <a:cs typeface="Arial" panose="020B0604020202020204" pitchFamily="34" charset="0"/>
              </a:rPr>
              <a:t>öğrenciler</a:t>
            </a:r>
            <a:endParaRPr lang="en-GB" sz="28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2">
            <a:extLst>
              <a:ext uri="{FF2B5EF4-FFF2-40B4-BE49-F238E27FC236}">
                <a16:creationId xmlns:a16="http://schemas.microsoft.com/office/drawing/2014/main" xmlns="" id="{645B0EFE-FBE6-4459-9960-BBFF9C361C6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4978" r="14978"/>
          <a:stretch/>
        </p:blipFill>
        <p:spPr>
          <a:xfrm>
            <a:off x="9107488" y="252413"/>
            <a:ext cx="3084512" cy="6605587"/>
          </a:xfrm>
        </p:spPr>
      </p:pic>
      <p:sp>
        <p:nvSpPr>
          <p:cNvPr id="3" name="Dikdörtgen 2">
            <a:extLst>
              <a:ext uri="{FF2B5EF4-FFF2-40B4-BE49-F238E27FC236}">
                <a16:creationId xmlns:a16="http://schemas.microsoft.com/office/drawing/2014/main" xmlns="" id="{42D67F94-15D4-4D57-AFF2-E555CC1AFAB5}"/>
              </a:ext>
            </a:extLst>
          </p:cNvPr>
          <p:cNvSpPr/>
          <p:nvPr/>
        </p:nvSpPr>
        <p:spPr>
          <a:xfrm>
            <a:off x="917358" y="960943"/>
            <a:ext cx="8190129" cy="4651723"/>
          </a:xfrm>
          <a:prstGeom prst="rect">
            <a:avLst/>
          </a:prstGeom>
        </p:spPr>
        <p:txBody>
          <a:bodyPr wrap="square">
            <a:spAutoFit/>
          </a:bodyPr>
          <a:lstStyle/>
          <a:p>
            <a:pPr algn="just"/>
            <a:r>
              <a:rPr lang="tr-TR" sz="2400" dirty="0">
                <a:hlinkClick r:id="rId4">
                  <a:extLst>
                    <a:ext uri="{A12FA001-AC4F-418D-AE19-62706E023703}">
                      <ahyp:hlinkClr xmlns:ahyp="http://schemas.microsoft.com/office/drawing/2018/hyperlinkcolor" xmlns="" val="tx"/>
                    </a:ext>
                  </a:extLst>
                </a:hlinkClick>
              </a:rPr>
              <a:t>Jüri üyeleri</a:t>
            </a:r>
            <a:r>
              <a:rPr lang="tr-TR" sz="2400" dirty="0"/>
              <a:t> , her bir gönderiye , gönderinin kategorisine ilişkin kriterleri ne kadar iyi karşıladığına bağlı olarak bir puan verir. </a:t>
            </a:r>
          </a:p>
          <a:p>
            <a:pPr algn="just"/>
            <a:r>
              <a:rPr lang="tr-TR" sz="2400" dirty="0"/>
              <a:t>Değerlendirme kriterleri için </a:t>
            </a:r>
            <a:r>
              <a:rPr lang="tr-TR" sz="2400" dirty="0">
                <a:hlinkClick r:id="rId5"/>
              </a:rPr>
              <a:t>tıklayınız. </a:t>
            </a:r>
            <a:endParaRPr lang="tr-TR" sz="2400" dirty="0"/>
          </a:p>
          <a:p>
            <a:pPr algn="just"/>
            <a:endParaRPr lang="tr-TR" sz="2400" dirty="0"/>
          </a:p>
          <a:p>
            <a:pPr algn="just"/>
            <a:r>
              <a:rPr lang="tr-TR" sz="2400" b="1" u="sng" dirty="0"/>
              <a:t>Kriterler beş gruba ayrılır:</a:t>
            </a:r>
          </a:p>
          <a:p>
            <a:pPr algn="just">
              <a:lnSpc>
                <a:spcPct val="150000"/>
              </a:lnSpc>
              <a:buFont typeface="+mj-lt"/>
              <a:buAutoNum type="arabicPeriod"/>
            </a:pPr>
            <a:r>
              <a:rPr lang="tr-TR" sz="2400" dirty="0"/>
              <a:t>Biçim ve Yapı,</a:t>
            </a:r>
          </a:p>
          <a:p>
            <a:pPr algn="just">
              <a:lnSpc>
                <a:spcPct val="150000"/>
              </a:lnSpc>
              <a:buFont typeface="+mj-lt"/>
              <a:buAutoNum type="arabicPeriod"/>
            </a:pPr>
            <a:r>
              <a:rPr lang="tr-TR" sz="2400" dirty="0"/>
              <a:t>Dürüst ve Tarafsız Raporlama,</a:t>
            </a:r>
          </a:p>
          <a:p>
            <a:pPr algn="just">
              <a:lnSpc>
                <a:spcPct val="150000"/>
              </a:lnSpc>
              <a:buFont typeface="+mj-lt"/>
              <a:buAutoNum type="arabicPeriod"/>
            </a:pPr>
            <a:r>
              <a:rPr lang="tr-TR" sz="2400" dirty="0"/>
              <a:t>Yapıcı ve Çok Yönlü Bakış Açısı,</a:t>
            </a:r>
          </a:p>
          <a:p>
            <a:pPr algn="just">
              <a:lnSpc>
                <a:spcPct val="150000"/>
              </a:lnSpc>
              <a:buFont typeface="+mj-lt"/>
              <a:buAutoNum type="arabicPeriod"/>
            </a:pPr>
            <a:r>
              <a:rPr lang="tr-TR" sz="2400" dirty="0"/>
              <a:t>Özgünlük ve Bağımsızlık,</a:t>
            </a:r>
          </a:p>
          <a:p>
            <a:pPr algn="just">
              <a:lnSpc>
                <a:spcPct val="150000"/>
              </a:lnSpc>
              <a:buFont typeface="+mj-lt"/>
              <a:buAutoNum type="arabicPeriod"/>
            </a:pPr>
            <a:r>
              <a:rPr lang="tr-TR" sz="2400" dirty="0"/>
              <a:t>Yaygınlaştırma,</a:t>
            </a:r>
            <a:endParaRPr lang="tr-TR" sz="2400" b="0" i="0" dirty="0">
              <a:effectLst/>
            </a:endParaRPr>
          </a:p>
        </p:txBody>
      </p:sp>
    </p:spTree>
    <p:extLst>
      <p:ext uri="{BB962C8B-B14F-4D97-AF65-F5344CB8AC3E}">
        <p14:creationId xmlns:p14="http://schemas.microsoft.com/office/powerpoint/2010/main" val="26237861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taking a picture with a camera&#10;&#10;Description automatically generated with medium confidence">
            <a:extLst>
              <a:ext uri="{FF2B5EF4-FFF2-40B4-BE49-F238E27FC236}">
                <a16:creationId xmlns:a16="http://schemas.microsoft.com/office/drawing/2014/main" xmlns="" id="{305663E7-8198-43ED-B9FA-36C5C409158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0332" b="20332"/>
          <a:stretch>
            <a:fillRect/>
          </a:stretch>
        </p:blipFill>
        <p:spPr/>
      </p:pic>
      <p:sp>
        <p:nvSpPr>
          <p:cNvPr id="4" name="Pladsholder til tekst 3">
            <a:extLst>
              <a:ext uri="{FF2B5EF4-FFF2-40B4-BE49-F238E27FC236}">
                <a16:creationId xmlns:a16="http://schemas.microsoft.com/office/drawing/2014/main" xmlns="" id="{24BE87D0-1E7D-4CC8-B1A3-F1B6497AEAB1}"/>
              </a:ext>
            </a:extLst>
          </p:cNvPr>
          <p:cNvSpPr>
            <a:spLocks noGrp="1"/>
          </p:cNvSpPr>
          <p:nvPr>
            <p:ph type="body" sz="quarter" idx="11"/>
          </p:nvPr>
        </p:nvSpPr>
        <p:spPr>
          <a:xfrm>
            <a:off x="2509519" y="304800"/>
            <a:ext cx="9326881" cy="1730375"/>
          </a:xfrm>
        </p:spPr>
        <p:txBody>
          <a:bodyPr>
            <a:normAutofit/>
          </a:bodyPr>
          <a:lstStyle/>
          <a:p>
            <a:pPr marL="0" indent="0">
              <a:buNone/>
            </a:pPr>
            <a:r>
              <a:rPr lang="tr-TR" sz="4800" dirty="0"/>
              <a:t>Çalışmaların Yaygınlaştırılması</a:t>
            </a:r>
          </a:p>
        </p:txBody>
      </p:sp>
      <p:pic>
        <p:nvPicPr>
          <p:cNvPr id="5" name="Resim 4">
            <a:extLst>
              <a:ext uri="{FF2B5EF4-FFF2-40B4-BE49-F238E27FC236}">
                <a16:creationId xmlns:a16="http://schemas.microsoft.com/office/drawing/2014/main" xmlns="" id="{755FC172-F95B-4590-8C84-5AB641CD2F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365338" cy="2161430"/>
          </a:xfrm>
          <a:prstGeom prst="rect">
            <a:avLst/>
          </a:prstGeom>
        </p:spPr>
      </p:pic>
    </p:spTree>
    <p:extLst>
      <p:ext uri="{BB962C8B-B14F-4D97-AF65-F5344CB8AC3E}">
        <p14:creationId xmlns:p14="http://schemas.microsoft.com/office/powerpoint/2010/main" val="7911700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2">
            <a:extLst>
              <a:ext uri="{FF2B5EF4-FFF2-40B4-BE49-F238E27FC236}">
                <a16:creationId xmlns:a16="http://schemas.microsoft.com/office/drawing/2014/main" xmlns="" id="{645B0EFE-FBE6-4459-9960-BBFF9C361C6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4978" r="14978"/>
          <a:stretch/>
        </p:blipFill>
        <p:spPr>
          <a:xfrm>
            <a:off x="9107488" y="252413"/>
            <a:ext cx="3084512" cy="6605587"/>
          </a:xfrm>
        </p:spPr>
      </p:pic>
      <p:sp>
        <p:nvSpPr>
          <p:cNvPr id="2" name="Dikdörtgen 1">
            <a:extLst>
              <a:ext uri="{FF2B5EF4-FFF2-40B4-BE49-F238E27FC236}">
                <a16:creationId xmlns:a16="http://schemas.microsoft.com/office/drawing/2014/main" xmlns="" id="{4154DC55-BFD0-4AFB-A1C5-4156FCD5535B}"/>
              </a:ext>
            </a:extLst>
          </p:cNvPr>
          <p:cNvSpPr/>
          <p:nvPr/>
        </p:nvSpPr>
        <p:spPr>
          <a:xfrm>
            <a:off x="230820" y="1470435"/>
            <a:ext cx="9419208" cy="4216539"/>
          </a:xfrm>
          <a:prstGeom prst="rect">
            <a:avLst/>
          </a:prstGeom>
        </p:spPr>
        <p:txBody>
          <a:bodyPr wrap="square">
            <a:spAutoFit/>
          </a:bodyPr>
          <a:lstStyle/>
          <a:p>
            <a:pPr algn="ctr"/>
            <a:r>
              <a:rPr lang="tr-TR" sz="2400" b="1" dirty="0">
                <a:solidFill>
                  <a:srgbClr val="952456"/>
                </a:solidFill>
                <a:latin typeface="Lato" panose="020F0502020204030203"/>
              </a:rPr>
              <a:t>YAYGINLAŞTIRMA</a:t>
            </a:r>
          </a:p>
          <a:p>
            <a:pPr algn="ctr"/>
            <a:endParaRPr lang="tr-TR" sz="2400" b="1" dirty="0">
              <a:solidFill>
                <a:srgbClr val="952456"/>
              </a:solidFill>
              <a:latin typeface="Lato" panose="020F0502020204030203"/>
            </a:endParaRPr>
          </a:p>
          <a:p>
            <a:pPr algn="just"/>
            <a:r>
              <a:rPr lang="tr-TR" sz="3200" dirty="0"/>
              <a:t>YRE programının temel bir parçası yaygınlaştırmadır. </a:t>
            </a:r>
          </a:p>
          <a:p>
            <a:pPr algn="just"/>
            <a:endParaRPr lang="tr-TR" sz="3200" dirty="0"/>
          </a:p>
          <a:p>
            <a:pPr algn="just"/>
            <a:r>
              <a:rPr lang="tr-TR" sz="3200" dirty="0" err="1"/>
              <a:t>YRE'nin</a:t>
            </a:r>
            <a:r>
              <a:rPr lang="tr-TR" sz="3200" dirty="0"/>
              <a:t> misyonunun, gençlerin topluluklarında gördükleri çevre sorunlarına dikkat çekmeyi teşvik etmektir. </a:t>
            </a:r>
          </a:p>
          <a:p>
            <a:pPr algn="just"/>
            <a:endParaRPr lang="tr-TR" sz="2400" dirty="0"/>
          </a:p>
          <a:p>
            <a:endParaRPr lang="tr-TR" dirty="0"/>
          </a:p>
          <a:p>
            <a:endParaRPr lang="tr-TR" b="0" i="0" dirty="0">
              <a:effectLst/>
            </a:endParaRPr>
          </a:p>
        </p:txBody>
      </p:sp>
    </p:spTree>
    <p:extLst>
      <p:ext uri="{BB962C8B-B14F-4D97-AF65-F5344CB8AC3E}">
        <p14:creationId xmlns:p14="http://schemas.microsoft.com/office/powerpoint/2010/main" val="12866206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2">
            <a:extLst>
              <a:ext uri="{FF2B5EF4-FFF2-40B4-BE49-F238E27FC236}">
                <a16:creationId xmlns:a16="http://schemas.microsoft.com/office/drawing/2014/main" xmlns="" id="{645B0EFE-FBE6-4459-9960-BBFF9C361C6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4978" r="14978"/>
          <a:stretch/>
        </p:blipFill>
        <p:spPr>
          <a:xfrm>
            <a:off x="9107488" y="252413"/>
            <a:ext cx="3084512" cy="6605587"/>
          </a:xfrm>
        </p:spPr>
      </p:pic>
      <p:sp>
        <p:nvSpPr>
          <p:cNvPr id="2" name="Dikdörtgen 1">
            <a:extLst>
              <a:ext uri="{FF2B5EF4-FFF2-40B4-BE49-F238E27FC236}">
                <a16:creationId xmlns:a16="http://schemas.microsoft.com/office/drawing/2014/main" xmlns="" id="{4154DC55-BFD0-4AFB-A1C5-4156FCD5535B}"/>
              </a:ext>
            </a:extLst>
          </p:cNvPr>
          <p:cNvSpPr/>
          <p:nvPr/>
        </p:nvSpPr>
        <p:spPr>
          <a:xfrm>
            <a:off x="257453" y="751344"/>
            <a:ext cx="9419208" cy="5386090"/>
          </a:xfrm>
          <a:prstGeom prst="rect">
            <a:avLst/>
          </a:prstGeom>
        </p:spPr>
        <p:txBody>
          <a:bodyPr wrap="square">
            <a:spAutoFit/>
          </a:bodyPr>
          <a:lstStyle/>
          <a:p>
            <a:pPr algn="ctr"/>
            <a:r>
              <a:rPr lang="tr-TR" sz="2400" b="1" dirty="0">
                <a:solidFill>
                  <a:srgbClr val="952456"/>
                </a:solidFill>
                <a:latin typeface="Lato" panose="020F0502020204030203"/>
              </a:rPr>
              <a:t>YAYGINLAŞTIRMA</a:t>
            </a:r>
          </a:p>
          <a:p>
            <a:pPr algn="just"/>
            <a:endParaRPr lang="tr-TR" sz="3200" dirty="0"/>
          </a:p>
          <a:p>
            <a:pPr algn="just"/>
            <a:r>
              <a:rPr lang="tr-TR" sz="3200" dirty="0"/>
              <a:t>Aşağıdaki dört seviye, gençlerin seslerinin duyulması gerektiğini düşündüğümüz yerlerdir: </a:t>
            </a:r>
          </a:p>
          <a:p>
            <a:pPr algn="just"/>
            <a:endParaRPr lang="tr-TR" sz="3200" dirty="0"/>
          </a:p>
          <a:p>
            <a:pPr algn="just">
              <a:buFont typeface="Arial" panose="020B0604020202020204" pitchFamily="34" charset="0"/>
              <a:buChar char="•"/>
            </a:pPr>
            <a:r>
              <a:rPr lang="tr-TR" sz="3200" dirty="0"/>
              <a:t>Kişisel (Facebook, </a:t>
            </a:r>
            <a:r>
              <a:rPr lang="tr-TR" sz="3200" dirty="0" err="1"/>
              <a:t>Instagram</a:t>
            </a:r>
            <a:r>
              <a:rPr lang="tr-TR" sz="3200" dirty="0"/>
              <a:t>, </a:t>
            </a:r>
            <a:r>
              <a:rPr lang="tr-TR" sz="3200" dirty="0" err="1"/>
              <a:t>Twitter</a:t>
            </a:r>
            <a:r>
              <a:rPr lang="tr-TR" sz="3200" dirty="0"/>
              <a:t> gibi sosyal medya veya kişisel bir </a:t>
            </a:r>
            <a:r>
              <a:rPr lang="tr-TR" sz="3200" dirty="0" err="1"/>
              <a:t>blog</a:t>
            </a:r>
            <a:r>
              <a:rPr lang="tr-TR" sz="3200" dirty="0"/>
              <a:t> aracılığıyla yayınlayın)</a:t>
            </a:r>
          </a:p>
          <a:p>
            <a:pPr algn="just">
              <a:buFont typeface="Arial" panose="020B0604020202020204" pitchFamily="34" charset="0"/>
              <a:buChar char="•"/>
            </a:pPr>
            <a:endParaRPr lang="tr-TR" sz="3200" dirty="0"/>
          </a:p>
          <a:p>
            <a:pPr algn="just">
              <a:buFont typeface="Arial" panose="020B0604020202020204" pitchFamily="34" charset="0"/>
              <a:buChar char="•"/>
            </a:pPr>
            <a:r>
              <a:rPr lang="tr-TR" sz="3200" dirty="0"/>
              <a:t>Okul Topluluğu (okul gazetesi, web sitesi, sosyal medya aracılığıyla veya okul binasında poster veya el ilanı olarak yayınlayın) </a:t>
            </a:r>
          </a:p>
        </p:txBody>
      </p:sp>
    </p:spTree>
    <p:extLst>
      <p:ext uri="{BB962C8B-B14F-4D97-AF65-F5344CB8AC3E}">
        <p14:creationId xmlns:p14="http://schemas.microsoft.com/office/powerpoint/2010/main" val="25823145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2">
            <a:extLst>
              <a:ext uri="{FF2B5EF4-FFF2-40B4-BE49-F238E27FC236}">
                <a16:creationId xmlns:a16="http://schemas.microsoft.com/office/drawing/2014/main" xmlns="" id="{645B0EFE-FBE6-4459-9960-BBFF9C361C6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4978" r="14978"/>
          <a:stretch/>
        </p:blipFill>
        <p:spPr>
          <a:xfrm>
            <a:off x="9107488" y="252413"/>
            <a:ext cx="3084512" cy="6605587"/>
          </a:xfrm>
        </p:spPr>
      </p:pic>
      <p:sp>
        <p:nvSpPr>
          <p:cNvPr id="2" name="Dikdörtgen 1">
            <a:extLst>
              <a:ext uri="{FF2B5EF4-FFF2-40B4-BE49-F238E27FC236}">
                <a16:creationId xmlns:a16="http://schemas.microsoft.com/office/drawing/2014/main" xmlns="" id="{4154DC55-BFD0-4AFB-A1C5-4156FCD5535B}"/>
              </a:ext>
            </a:extLst>
          </p:cNvPr>
          <p:cNvSpPr/>
          <p:nvPr/>
        </p:nvSpPr>
        <p:spPr>
          <a:xfrm>
            <a:off x="257453" y="751344"/>
            <a:ext cx="9419208" cy="4031873"/>
          </a:xfrm>
          <a:prstGeom prst="rect">
            <a:avLst/>
          </a:prstGeom>
        </p:spPr>
        <p:txBody>
          <a:bodyPr wrap="square">
            <a:spAutoFit/>
          </a:bodyPr>
          <a:lstStyle/>
          <a:p>
            <a:pPr algn="ctr"/>
            <a:r>
              <a:rPr lang="tr-TR" sz="3200" b="1" dirty="0">
                <a:solidFill>
                  <a:srgbClr val="952456"/>
                </a:solidFill>
                <a:latin typeface="Lato" panose="020F0502020204030203"/>
              </a:rPr>
              <a:t>YAYGINLAŞTIRMA</a:t>
            </a:r>
          </a:p>
          <a:p>
            <a:pPr algn="just"/>
            <a:endParaRPr lang="tr-TR" sz="3200" dirty="0"/>
          </a:p>
          <a:p>
            <a:pPr algn="just">
              <a:buFont typeface="Arial" panose="020B0604020202020204" pitchFamily="34" charset="0"/>
              <a:buChar char="•"/>
            </a:pPr>
            <a:r>
              <a:rPr lang="tr-TR" sz="3200" dirty="0"/>
              <a:t>Ulusal Koordinasyon (ülkenizin Ulusal Operatörünün web sitesi veya sosyal medya platformları aracılığıyla yayınlayın) </a:t>
            </a:r>
          </a:p>
          <a:p>
            <a:pPr algn="just"/>
            <a:endParaRPr lang="tr-TR" sz="3200" dirty="0"/>
          </a:p>
          <a:p>
            <a:pPr algn="just">
              <a:buFont typeface="Arial" panose="020B0604020202020204" pitchFamily="34" charset="0"/>
              <a:buChar char="•"/>
            </a:pPr>
            <a:r>
              <a:rPr lang="tr-TR" sz="3200" dirty="0"/>
              <a:t>Ulusal Medya (radyo, TV veya gazete gibi ulusal medya kanalları aracılığıyla yayın) </a:t>
            </a:r>
            <a:endParaRPr lang="tr-TR" sz="3200" b="0" i="0" dirty="0">
              <a:effectLst/>
            </a:endParaRPr>
          </a:p>
        </p:txBody>
      </p:sp>
    </p:spTree>
    <p:extLst>
      <p:ext uri="{BB962C8B-B14F-4D97-AF65-F5344CB8AC3E}">
        <p14:creationId xmlns:p14="http://schemas.microsoft.com/office/powerpoint/2010/main" val="37061552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xmlns="" id="{793A9D31-1B06-4A29-BA17-46DB0F7EB61C}"/>
              </a:ext>
            </a:extLst>
          </p:cNvPr>
          <p:cNvSpPr>
            <a:spLocks noGrp="1"/>
          </p:cNvSpPr>
          <p:nvPr>
            <p:ph type="body" sz="quarter" idx="10"/>
          </p:nvPr>
        </p:nvSpPr>
        <p:spPr>
          <a:xfrm>
            <a:off x="467661" y="2771525"/>
            <a:ext cx="8902204" cy="1870814"/>
          </a:xfrm>
        </p:spPr>
        <p:txBody>
          <a:bodyPr>
            <a:noAutofit/>
          </a:bodyPr>
          <a:lstStyle/>
          <a:p>
            <a:pPr algn="ctr">
              <a:buFont typeface="Wingdings" panose="05000000000000000000" pitchFamily="2" charset="2"/>
              <a:buChar char="ü"/>
            </a:pPr>
            <a:r>
              <a:rPr lang="tr-TR" sz="4000" b="1" dirty="0">
                <a:solidFill>
                  <a:srgbClr val="952456"/>
                </a:solidFill>
                <a:latin typeface="Lato" panose="020F0502020204030203"/>
              </a:rPr>
              <a:t>JÜRİ DEĞERLENDİRME NOTLARI </a:t>
            </a:r>
            <a:endParaRPr lang="tr-TR" sz="4000" dirty="0"/>
          </a:p>
          <a:p>
            <a:pPr algn="ctr">
              <a:buFont typeface="Wingdings" panose="05000000000000000000" pitchFamily="2" charset="2"/>
              <a:buChar char="ü"/>
            </a:pPr>
            <a:endParaRPr lang="tr-TR" sz="4000" b="1" dirty="0">
              <a:latin typeface="+mn-lt"/>
            </a:endParaRPr>
          </a:p>
        </p:txBody>
      </p:sp>
      <p:pic>
        <p:nvPicPr>
          <p:cNvPr id="13" name="Picture Placeholder 12">
            <a:extLst>
              <a:ext uri="{FF2B5EF4-FFF2-40B4-BE49-F238E27FC236}">
                <a16:creationId xmlns:a16="http://schemas.microsoft.com/office/drawing/2014/main" xmlns="" id="{6E6D1BEC-7005-40E4-AEBD-47C29110D9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367" t="184" r="15491" b="-184"/>
          <a:stretch/>
        </p:blipFill>
        <p:spPr>
          <a:xfrm>
            <a:off x="9107488" y="126206"/>
            <a:ext cx="3084512" cy="6605587"/>
          </a:xfrm>
          <a:custGeom>
            <a:avLst/>
            <a:gdLst>
              <a:gd name="connsiteX0" fmla="*/ 351830 w 3084512"/>
              <a:gd name="connsiteY0" fmla="*/ 0 h 6605587"/>
              <a:gd name="connsiteX1" fmla="*/ 3084512 w 3084512"/>
              <a:gd name="connsiteY1" fmla="*/ 0 h 6605587"/>
              <a:gd name="connsiteX2" fmla="*/ 3084512 w 3084512"/>
              <a:gd name="connsiteY2" fmla="*/ 6605587 h 6605587"/>
              <a:gd name="connsiteX3" fmla="*/ 0 w 3084512"/>
              <a:gd name="connsiteY3" fmla="*/ 6605587 h 6605587"/>
              <a:gd name="connsiteX4" fmla="*/ 0 w 3084512"/>
              <a:gd name="connsiteY4" fmla="*/ 6605586 h 6605587"/>
              <a:gd name="connsiteX5" fmla="*/ 226804 w 3084512"/>
              <a:gd name="connsiteY5" fmla="*/ 6605586 h 6605587"/>
              <a:gd name="connsiteX6" fmla="*/ 454089 w 3084512"/>
              <a:gd name="connsiteY6" fmla="*/ 249348 h 6605587"/>
              <a:gd name="connsiteX7" fmla="*/ 0 w 3084512"/>
              <a:gd name="connsiteY7" fmla="*/ 0 h 6605587"/>
              <a:gd name="connsiteX8" fmla="*/ 215466 w 3084512"/>
              <a:gd name="connsiteY8" fmla="*/ 0 h 6605587"/>
              <a:gd name="connsiteX9" fmla="*/ 0 w 3084512"/>
              <a:gd name="connsiteY9" fmla="*/ 654 h 660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4512" h="6605587">
                <a:moveTo>
                  <a:pt x="351830" y="0"/>
                </a:moveTo>
                <a:lnTo>
                  <a:pt x="3084512" y="0"/>
                </a:lnTo>
                <a:lnTo>
                  <a:pt x="3084512" y="6605587"/>
                </a:lnTo>
                <a:lnTo>
                  <a:pt x="0" y="6605587"/>
                </a:lnTo>
                <a:lnTo>
                  <a:pt x="0" y="6605586"/>
                </a:lnTo>
                <a:lnTo>
                  <a:pt x="226804" y="6605586"/>
                </a:lnTo>
                <a:cubicBezTo>
                  <a:pt x="682168" y="5982178"/>
                  <a:pt x="1454596" y="2848511"/>
                  <a:pt x="454089" y="249348"/>
                </a:cubicBezTo>
                <a:close/>
                <a:moveTo>
                  <a:pt x="0" y="0"/>
                </a:moveTo>
                <a:lnTo>
                  <a:pt x="215466" y="0"/>
                </a:lnTo>
                <a:lnTo>
                  <a:pt x="0" y="654"/>
                </a:lnTo>
                <a:close/>
              </a:path>
            </a:pathLst>
          </a:custGeom>
        </p:spPr>
      </p:pic>
    </p:spTree>
    <p:extLst>
      <p:ext uri="{BB962C8B-B14F-4D97-AF65-F5344CB8AC3E}">
        <p14:creationId xmlns:p14="http://schemas.microsoft.com/office/powerpoint/2010/main" val="16491193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2">
            <a:extLst>
              <a:ext uri="{FF2B5EF4-FFF2-40B4-BE49-F238E27FC236}">
                <a16:creationId xmlns:a16="http://schemas.microsoft.com/office/drawing/2014/main" xmlns="" id="{645B0EFE-FBE6-4459-9960-BBFF9C361C6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4978" r="14978"/>
          <a:stretch/>
        </p:blipFill>
        <p:spPr>
          <a:xfrm>
            <a:off x="9107488" y="252413"/>
            <a:ext cx="3084512" cy="6605587"/>
          </a:xfrm>
        </p:spPr>
      </p:pic>
      <p:sp>
        <p:nvSpPr>
          <p:cNvPr id="2" name="Dikdörtgen 1">
            <a:extLst>
              <a:ext uri="{FF2B5EF4-FFF2-40B4-BE49-F238E27FC236}">
                <a16:creationId xmlns:a16="http://schemas.microsoft.com/office/drawing/2014/main" xmlns="" id="{4154DC55-BFD0-4AFB-A1C5-4156FCD5535B}"/>
              </a:ext>
            </a:extLst>
          </p:cNvPr>
          <p:cNvSpPr/>
          <p:nvPr/>
        </p:nvSpPr>
        <p:spPr>
          <a:xfrm>
            <a:off x="257453" y="751344"/>
            <a:ext cx="9419208" cy="646331"/>
          </a:xfrm>
          <a:prstGeom prst="rect">
            <a:avLst/>
          </a:prstGeom>
        </p:spPr>
        <p:txBody>
          <a:bodyPr wrap="square">
            <a:spAutoFit/>
          </a:bodyPr>
          <a:lstStyle/>
          <a:p>
            <a:pPr algn="ctr"/>
            <a:r>
              <a:rPr lang="tr-TR" sz="3600" b="1" dirty="0">
                <a:solidFill>
                  <a:srgbClr val="952456"/>
                </a:solidFill>
                <a:latin typeface="Lato" panose="020F0502020204030203"/>
              </a:rPr>
              <a:t>JÜRİ DEĞERLENDİRME NOTLARI </a:t>
            </a:r>
            <a:endParaRPr lang="tr-TR" sz="3600" b="0" i="0" dirty="0">
              <a:effectLst/>
            </a:endParaRPr>
          </a:p>
        </p:txBody>
      </p:sp>
      <p:sp>
        <p:nvSpPr>
          <p:cNvPr id="4" name="Dikdörtgen 3">
            <a:extLst>
              <a:ext uri="{FF2B5EF4-FFF2-40B4-BE49-F238E27FC236}">
                <a16:creationId xmlns:a16="http://schemas.microsoft.com/office/drawing/2014/main" xmlns="" id="{AFBA1401-0751-400C-9BBC-B14C36352BA7}"/>
              </a:ext>
            </a:extLst>
          </p:cNvPr>
          <p:cNvSpPr/>
          <p:nvPr/>
        </p:nvSpPr>
        <p:spPr>
          <a:xfrm>
            <a:off x="257453" y="2388258"/>
            <a:ext cx="8351975" cy="5205784"/>
          </a:xfrm>
          <a:prstGeom prst="rect">
            <a:avLst/>
          </a:prstGeom>
        </p:spPr>
        <p:txBody>
          <a:bodyPr wrap="square">
            <a:spAutoFit/>
          </a:bodyPr>
          <a:lstStyle/>
          <a:p>
            <a:pPr marL="342900" indent="-342900">
              <a:lnSpc>
                <a:spcPct val="115000"/>
              </a:lnSpc>
              <a:spcAft>
                <a:spcPts val="0"/>
              </a:spcAft>
              <a:buFont typeface="Arial" panose="020B0604020202020204" pitchFamily="34" charset="0"/>
              <a:buChar char="•"/>
            </a:pPr>
            <a:r>
              <a:rPr lang="en-US" sz="3600" dirty="0" err="1"/>
              <a:t>Yayın</a:t>
            </a:r>
            <a:r>
              <a:rPr lang="en-US" sz="3600" dirty="0"/>
              <a:t> </a:t>
            </a:r>
            <a:r>
              <a:rPr lang="en-US" sz="3600" dirty="0" err="1"/>
              <a:t>bilgisi</a:t>
            </a:r>
            <a:r>
              <a:rPr lang="en-US" sz="3600" dirty="0"/>
              <a:t> ve </a:t>
            </a:r>
            <a:r>
              <a:rPr lang="en-US" sz="3600" dirty="0" err="1"/>
              <a:t>yazar</a:t>
            </a:r>
            <a:r>
              <a:rPr lang="en-US" sz="3600" dirty="0"/>
              <a:t> </a:t>
            </a:r>
            <a:r>
              <a:rPr lang="en-US" sz="3600" dirty="0" err="1"/>
              <a:t>künyesi</a:t>
            </a:r>
            <a:r>
              <a:rPr lang="tr-TR" sz="3600" dirty="0"/>
              <a:t> olmaması.</a:t>
            </a:r>
          </a:p>
          <a:p>
            <a:pPr marL="342900" indent="-342900">
              <a:lnSpc>
                <a:spcPct val="115000"/>
              </a:lnSpc>
              <a:spcAft>
                <a:spcPts val="0"/>
              </a:spcAft>
              <a:buFont typeface="Arial" panose="020B0604020202020204" pitchFamily="34" charset="0"/>
              <a:buChar char="•"/>
            </a:pPr>
            <a:r>
              <a:rPr lang="en-US" sz="3600" dirty="0" err="1"/>
              <a:t>Yazım</a:t>
            </a:r>
            <a:r>
              <a:rPr lang="en-US" sz="3600" dirty="0"/>
              <a:t> </a:t>
            </a:r>
            <a:r>
              <a:rPr lang="en-US" sz="3600" dirty="0" err="1"/>
              <a:t>hataları</a:t>
            </a:r>
            <a:r>
              <a:rPr lang="tr-TR" sz="3600" dirty="0"/>
              <a:t>, son kontrolün yapılmamış olması. </a:t>
            </a:r>
          </a:p>
          <a:p>
            <a:pPr marL="342900" indent="-342900">
              <a:lnSpc>
                <a:spcPct val="115000"/>
              </a:lnSpc>
              <a:spcAft>
                <a:spcPts val="0"/>
              </a:spcAft>
              <a:buFont typeface="Arial" panose="020B0604020202020204" pitchFamily="34" charset="0"/>
              <a:buChar char="•"/>
            </a:pPr>
            <a:r>
              <a:rPr lang="tr-TR" sz="3600" dirty="0" err="1"/>
              <a:t>Powerpoint</a:t>
            </a:r>
            <a:r>
              <a:rPr lang="tr-TR" sz="3600" dirty="0"/>
              <a:t> formatında hazırlanması,</a:t>
            </a:r>
          </a:p>
          <a:p>
            <a:pPr marL="342900" indent="-342900">
              <a:lnSpc>
                <a:spcPct val="115000"/>
              </a:lnSpc>
              <a:spcAft>
                <a:spcPts val="0"/>
              </a:spcAft>
              <a:buFont typeface="Arial" panose="020B0604020202020204" pitchFamily="34" charset="0"/>
              <a:buChar char="•"/>
            </a:pPr>
            <a:r>
              <a:rPr lang="tr-TR" sz="3600" dirty="0"/>
              <a:t>Fotoğrafların alt yazısı ve başlığının eksik olması. </a:t>
            </a:r>
          </a:p>
          <a:p>
            <a:pPr marL="342900" indent="-342900">
              <a:lnSpc>
                <a:spcPct val="115000"/>
              </a:lnSpc>
              <a:spcAft>
                <a:spcPts val="0"/>
              </a:spcAft>
              <a:buFont typeface="Arial" panose="020B0604020202020204" pitchFamily="34" charset="0"/>
              <a:buChar char="•"/>
            </a:pPr>
            <a:endParaRPr lang="tr-TR" sz="3600" dirty="0"/>
          </a:p>
          <a:p>
            <a:pPr marL="342900" indent="-342900">
              <a:lnSpc>
                <a:spcPct val="115000"/>
              </a:lnSpc>
              <a:spcAft>
                <a:spcPts val="0"/>
              </a:spcAft>
              <a:buFont typeface="Arial" panose="020B0604020202020204" pitchFamily="34" charset="0"/>
              <a:buChar char="•"/>
            </a:pPr>
            <a:endParaRPr lang="tr-TR" sz="2000" dirty="0"/>
          </a:p>
          <a:p>
            <a:pPr>
              <a:lnSpc>
                <a:spcPct val="115000"/>
              </a:lnSpc>
              <a:spcAft>
                <a:spcPts val="0"/>
              </a:spcAft>
            </a:pPr>
            <a:endParaRPr lang="tr-TR" dirty="0"/>
          </a:p>
        </p:txBody>
      </p:sp>
    </p:spTree>
    <p:extLst>
      <p:ext uri="{BB962C8B-B14F-4D97-AF65-F5344CB8AC3E}">
        <p14:creationId xmlns:p14="http://schemas.microsoft.com/office/powerpoint/2010/main" val="21868987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2">
            <a:extLst>
              <a:ext uri="{FF2B5EF4-FFF2-40B4-BE49-F238E27FC236}">
                <a16:creationId xmlns:a16="http://schemas.microsoft.com/office/drawing/2014/main" xmlns="" id="{645B0EFE-FBE6-4459-9960-BBFF9C361C6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4978" r="14978"/>
          <a:stretch/>
        </p:blipFill>
        <p:spPr>
          <a:xfrm>
            <a:off x="9107488" y="252413"/>
            <a:ext cx="3084512" cy="6605587"/>
          </a:xfrm>
        </p:spPr>
      </p:pic>
      <p:sp>
        <p:nvSpPr>
          <p:cNvPr id="2" name="Dikdörtgen 1">
            <a:extLst>
              <a:ext uri="{FF2B5EF4-FFF2-40B4-BE49-F238E27FC236}">
                <a16:creationId xmlns:a16="http://schemas.microsoft.com/office/drawing/2014/main" xmlns="" id="{4154DC55-BFD0-4AFB-A1C5-4156FCD5535B}"/>
              </a:ext>
            </a:extLst>
          </p:cNvPr>
          <p:cNvSpPr/>
          <p:nvPr/>
        </p:nvSpPr>
        <p:spPr>
          <a:xfrm>
            <a:off x="257453" y="751344"/>
            <a:ext cx="9419208" cy="646331"/>
          </a:xfrm>
          <a:prstGeom prst="rect">
            <a:avLst/>
          </a:prstGeom>
        </p:spPr>
        <p:txBody>
          <a:bodyPr wrap="square">
            <a:spAutoFit/>
          </a:bodyPr>
          <a:lstStyle/>
          <a:p>
            <a:pPr algn="ctr"/>
            <a:r>
              <a:rPr lang="tr-TR" sz="3600" b="1" dirty="0">
                <a:solidFill>
                  <a:srgbClr val="952456"/>
                </a:solidFill>
                <a:latin typeface="Lato" panose="020F0502020204030203"/>
              </a:rPr>
              <a:t>JÜRİ DEĞERLENDİRME NOTLARI </a:t>
            </a:r>
            <a:endParaRPr lang="tr-TR" sz="3600" b="0" i="0" dirty="0">
              <a:effectLst/>
            </a:endParaRPr>
          </a:p>
        </p:txBody>
      </p:sp>
      <p:sp>
        <p:nvSpPr>
          <p:cNvPr id="4" name="Dikdörtgen 3">
            <a:extLst>
              <a:ext uri="{FF2B5EF4-FFF2-40B4-BE49-F238E27FC236}">
                <a16:creationId xmlns:a16="http://schemas.microsoft.com/office/drawing/2014/main" xmlns="" id="{AFBA1401-0751-400C-9BBC-B14C36352BA7}"/>
              </a:ext>
            </a:extLst>
          </p:cNvPr>
          <p:cNvSpPr/>
          <p:nvPr/>
        </p:nvSpPr>
        <p:spPr>
          <a:xfrm>
            <a:off x="257453" y="1387528"/>
            <a:ext cx="8351975" cy="4568687"/>
          </a:xfrm>
          <a:prstGeom prst="rect">
            <a:avLst/>
          </a:prstGeom>
        </p:spPr>
        <p:txBody>
          <a:bodyPr wrap="square">
            <a:spAutoFit/>
          </a:bodyPr>
          <a:lstStyle/>
          <a:p>
            <a:pPr marL="342900" indent="-342900">
              <a:lnSpc>
                <a:spcPct val="115000"/>
              </a:lnSpc>
              <a:spcAft>
                <a:spcPts val="0"/>
              </a:spcAft>
              <a:buFont typeface="Arial" panose="020B0604020202020204" pitchFamily="34" charset="0"/>
              <a:buChar char="•"/>
            </a:pPr>
            <a:endParaRPr lang="tr-TR" sz="2000" dirty="0"/>
          </a:p>
          <a:p>
            <a:pPr marL="342900" indent="-342900">
              <a:lnSpc>
                <a:spcPct val="115000"/>
              </a:lnSpc>
              <a:spcAft>
                <a:spcPts val="0"/>
              </a:spcAft>
              <a:buFont typeface="Arial" panose="020B0604020202020204" pitchFamily="34" charset="0"/>
              <a:buChar char="•"/>
            </a:pPr>
            <a:r>
              <a:rPr lang="tr-TR" sz="3600" dirty="0"/>
              <a:t>Haber makalesi olarak sunulmaması,</a:t>
            </a:r>
          </a:p>
          <a:p>
            <a:pPr>
              <a:lnSpc>
                <a:spcPct val="115000"/>
              </a:lnSpc>
              <a:spcAft>
                <a:spcPts val="0"/>
              </a:spcAft>
            </a:pPr>
            <a:endParaRPr lang="tr-TR" sz="3600" dirty="0"/>
          </a:p>
          <a:p>
            <a:pPr marL="342900" indent="-342900">
              <a:lnSpc>
                <a:spcPct val="115000"/>
              </a:lnSpc>
              <a:spcAft>
                <a:spcPts val="0"/>
              </a:spcAft>
              <a:buFont typeface="Arial" panose="020B0604020202020204" pitchFamily="34" charset="0"/>
              <a:buChar char="•"/>
            </a:pPr>
            <a:r>
              <a:rPr lang="tr-TR" sz="3600" dirty="0"/>
              <a:t>Çevre ile ilgili derleme yazı ürünü olarak sunulması,</a:t>
            </a:r>
          </a:p>
          <a:p>
            <a:pPr>
              <a:lnSpc>
                <a:spcPct val="115000"/>
              </a:lnSpc>
              <a:spcAft>
                <a:spcPts val="0"/>
              </a:spcAft>
            </a:pPr>
            <a:endParaRPr lang="tr-TR" sz="3600" dirty="0"/>
          </a:p>
          <a:p>
            <a:pPr marL="342900" indent="-342900">
              <a:lnSpc>
                <a:spcPct val="115000"/>
              </a:lnSpc>
              <a:spcAft>
                <a:spcPts val="0"/>
              </a:spcAft>
              <a:buFont typeface="Arial" panose="020B0604020202020204" pitchFamily="34" charset="0"/>
              <a:buChar char="•"/>
            </a:pPr>
            <a:r>
              <a:rPr lang="tr-TR" sz="3600" dirty="0"/>
              <a:t>Dönem ödevi formatında hazırlanması,</a:t>
            </a:r>
          </a:p>
          <a:p>
            <a:pPr>
              <a:lnSpc>
                <a:spcPct val="115000"/>
              </a:lnSpc>
              <a:spcAft>
                <a:spcPts val="0"/>
              </a:spcAft>
            </a:pPr>
            <a:endParaRPr lang="tr-TR" dirty="0"/>
          </a:p>
        </p:txBody>
      </p:sp>
    </p:spTree>
    <p:extLst>
      <p:ext uri="{BB962C8B-B14F-4D97-AF65-F5344CB8AC3E}">
        <p14:creationId xmlns:p14="http://schemas.microsoft.com/office/powerpoint/2010/main" val="40028638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2">
            <a:extLst>
              <a:ext uri="{FF2B5EF4-FFF2-40B4-BE49-F238E27FC236}">
                <a16:creationId xmlns:a16="http://schemas.microsoft.com/office/drawing/2014/main" xmlns="" id="{645B0EFE-FBE6-4459-9960-BBFF9C361C6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4978" r="14978"/>
          <a:stretch/>
        </p:blipFill>
        <p:spPr>
          <a:xfrm>
            <a:off x="9107488" y="252413"/>
            <a:ext cx="3084512" cy="6605587"/>
          </a:xfrm>
        </p:spPr>
      </p:pic>
      <p:sp>
        <p:nvSpPr>
          <p:cNvPr id="2" name="Dikdörtgen 1">
            <a:extLst>
              <a:ext uri="{FF2B5EF4-FFF2-40B4-BE49-F238E27FC236}">
                <a16:creationId xmlns:a16="http://schemas.microsoft.com/office/drawing/2014/main" xmlns="" id="{4154DC55-BFD0-4AFB-A1C5-4156FCD5535B}"/>
              </a:ext>
            </a:extLst>
          </p:cNvPr>
          <p:cNvSpPr/>
          <p:nvPr/>
        </p:nvSpPr>
        <p:spPr>
          <a:xfrm>
            <a:off x="257453" y="751344"/>
            <a:ext cx="9419208" cy="646331"/>
          </a:xfrm>
          <a:prstGeom prst="rect">
            <a:avLst/>
          </a:prstGeom>
        </p:spPr>
        <p:txBody>
          <a:bodyPr wrap="square">
            <a:spAutoFit/>
          </a:bodyPr>
          <a:lstStyle/>
          <a:p>
            <a:pPr algn="ctr"/>
            <a:r>
              <a:rPr lang="tr-TR" sz="3600" b="1" dirty="0">
                <a:solidFill>
                  <a:srgbClr val="952456"/>
                </a:solidFill>
                <a:latin typeface="Lato" panose="020F0502020204030203"/>
              </a:rPr>
              <a:t>JÜRİ DEĞERLENDİRME NOTLARI </a:t>
            </a:r>
            <a:endParaRPr lang="tr-TR" sz="3600" b="0" i="0" dirty="0">
              <a:effectLst/>
            </a:endParaRPr>
          </a:p>
        </p:txBody>
      </p:sp>
      <p:sp>
        <p:nvSpPr>
          <p:cNvPr id="4" name="Dikdörtgen 3">
            <a:extLst>
              <a:ext uri="{FF2B5EF4-FFF2-40B4-BE49-F238E27FC236}">
                <a16:creationId xmlns:a16="http://schemas.microsoft.com/office/drawing/2014/main" xmlns="" id="{AFBA1401-0751-400C-9BBC-B14C36352BA7}"/>
              </a:ext>
            </a:extLst>
          </p:cNvPr>
          <p:cNvSpPr/>
          <p:nvPr/>
        </p:nvSpPr>
        <p:spPr>
          <a:xfrm>
            <a:off x="257453" y="1387528"/>
            <a:ext cx="8351975" cy="3931589"/>
          </a:xfrm>
          <a:prstGeom prst="rect">
            <a:avLst/>
          </a:prstGeom>
        </p:spPr>
        <p:txBody>
          <a:bodyPr wrap="square">
            <a:spAutoFit/>
          </a:bodyPr>
          <a:lstStyle/>
          <a:p>
            <a:pPr marL="342900" indent="-342900">
              <a:lnSpc>
                <a:spcPct val="115000"/>
              </a:lnSpc>
              <a:spcAft>
                <a:spcPts val="0"/>
              </a:spcAft>
              <a:buFont typeface="Arial" panose="020B0604020202020204" pitchFamily="34" charset="0"/>
              <a:buChar char="•"/>
            </a:pPr>
            <a:endParaRPr lang="tr-TR" sz="2000" dirty="0"/>
          </a:p>
          <a:p>
            <a:pPr marL="342900" indent="-342900">
              <a:lnSpc>
                <a:spcPct val="115000"/>
              </a:lnSpc>
              <a:spcAft>
                <a:spcPts val="0"/>
              </a:spcAft>
              <a:buFont typeface="Arial" panose="020B0604020202020204" pitchFamily="34" charset="0"/>
              <a:buChar char="•"/>
            </a:pPr>
            <a:r>
              <a:rPr lang="tr-TR" sz="3600" dirty="0"/>
              <a:t>Metin içinde bahsedilen alıntıların kaynakçada bahsedilmemesi,</a:t>
            </a:r>
          </a:p>
          <a:p>
            <a:pPr>
              <a:lnSpc>
                <a:spcPct val="115000"/>
              </a:lnSpc>
              <a:spcAft>
                <a:spcPts val="0"/>
              </a:spcAft>
            </a:pPr>
            <a:endParaRPr lang="tr-TR" sz="3600" dirty="0"/>
          </a:p>
          <a:p>
            <a:pPr marL="342900" indent="-342900">
              <a:lnSpc>
                <a:spcPct val="115000"/>
              </a:lnSpc>
              <a:spcAft>
                <a:spcPts val="0"/>
              </a:spcAft>
              <a:buFont typeface="Arial" panose="020B0604020202020204" pitchFamily="34" charset="0"/>
              <a:buChar char="•"/>
            </a:pPr>
            <a:r>
              <a:rPr lang="tr-TR" sz="3600" dirty="0"/>
              <a:t>Makale içerisindeki grafik ve resimlerin adlandırılmaması,</a:t>
            </a:r>
          </a:p>
          <a:p>
            <a:pPr>
              <a:lnSpc>
                <a:spcPct val="115000"/>
              </a:lnSpc>
              <a:spcAft>
                <a:spcPts val="0"/>
              </a:spcAft>
            </a:pPr>
            <a:endParaRPr lang="tr-TR" dirty="0"/>
          </a:p>
        </p:txBody>
      </p:sp>
    </p:spTree>
    <p:extLst>
      <p:ext uri="{BB962C8B-B14F-4D97-AF65-F5344CB8AC3E}">
        <p14:creationId xmlns:p14="http://schemas.microsoft.com/office/powerpoint/2010/main" val="10496845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2">
            <a:extLst>
              <a:ext uri="{FF2B5EF4-FFF2-40B4-BE49-F238E27FC236}">
                <a16:creationId xmlns:a16="http://schemas.microsoft.com/office/drawing/2014/main" xmlns="" id="{645B0EFE-FBE6-4459-9960-BBFF9C361C6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4978" r="14978"/>
          <a:stretch/>
        </p:blipFill>
        <p:spPr>
          <a:xfrm>
            <a:off x="9107488" y="252413"/>
            <a:ext cx="3084512" cy="6605587"/>
          </a:xfrm>
        </p:spPr>
      </p:pic>
      <p:sp>
        <p:nvSpPr>
          <p:cNvPr id="2" name="Dikdörtgen 1">
            <a:extLst>
              <a:ext uri="{FF2B5EF4-FFF2-40B4-BE49-F238E27FC236}">
                <a16:creationId xmlns:a16="http://schemas.microsoft.com/office/drawing/2014/main" xmlns="" id="{4154DC55-BFD0-4AFB-A1C5-4156FCD5535B}"/>
              </a:ext>
            </a:extLst>
          </p:cNvPr>
          <p:cNvSpPr/>
          <p:nvPr/>
        </p:nvSpPr>
        <p:spPr>
          <a:xfrm>
            <a:off x="257453" y="751344"/>
            <a:ext cx="9419208" cy="646331"/>
          </a:xfrm>
          <a:prstGeom prst="rect">
            <a:avLst/>
          </a:prstGeom>
        </p:spPr>
        <p:txBody>
          <a:bodyPr wrap="square">
            <a:spAutoFit/>
          </a:bodyPr>
          <a:lstStyle/>
          <a:p>
            <a:pPr algn="ctr"/>
            <a:r>
              <a:rPr lang="tr-TR" sz="3600" b="1" dirty="0">
                <a:solidFill>
                  <a:srgbClr val="952456"/>
                </a:solidFill>
                <a:latin typeface="Lato" panose="020F0502020204030203"/>
              </a:rPr>
              <a:t>JÜRİ DEĞERLENDİRME NOTLARI </a:t>
            </a:r>
            <a:endParaRPr lang="tr-TR" sz="3600" b="0" i="0" dirty="0">
              <a:effectLst/>
            </a:endParaRPr>
          </a:p>
        </p:txBody>
      </p:sp>
      <p:sp>
        <p:nvSpPr>
          <p:cNvPr id="4" name="Dikdörtgen 3">
            <a:extLst>
              <a:ext uri="{FF2B5EF4-FFF2-40B4-BE49-F238E27FC236}">
                <a16:creationId xmlns:a16="http://schemas.microsoft.com/office/drawing/2014/main" xmlns="" id="{AFBA1401-0751-400C-9BBC-B14C36352BA7}"/>
              </a:ext>
            </a:extLst>
          </p:cNvPr>
          <p:cNvSpPr/>
          <p:nvPr/>
        </p:nvSpPr>
        <p:spPr>
          <a:xfrm>
            <a:off x="257453" y="1387528"/>
            <a:ext cx="9419208" cy="4236288"/>
          </a:xfrm>
          <a:prstGeom prst="rect">
            <a:avLst/>
          </a:prstGeom>
        </p:spPr>
        <p:txBody>
          <a:bodyPr wrap="square">
            <a:spAutoFit/>
          </a:bodyPr>
          <a:lstStyle/>
          <a:p>
            <a:pPr marL="342900" indent="-342900">
              <a:lnSpc>
                <a:spcPct val="115000"/>
              </a:lnSpc>
              <a:spcAft>
                <a:spcPts val="0"/>
              </a:spcAft>
              <a:buFont typeface="Arial" panose="020B0604020202020204" pitchFamily="34" charset="0"/>
              <a:buChar char="•"/>
            </a:pPr>
            <a:endParaRPr lang="tr-TR" sz="2000" dirty="0"/>
          </a:p>
          <a:p>
            <a:pPr marL="342900" indent="-342900">
              <a:lnSpc>
                <a:spcPct val="115000"/>
              </a:lnSpc>
              <a:spcAft>
                <a:spcPts val="0"/>
              </a:spcAft>
              <a:buFont typeface="Arial" panose="020B0604020202020204" pitchFamily="34" charset="0"/>
              <a:buChar char="•"/>
            </a:pPr>
            <a:r>
              <a:rPr lang="tr-TR" sz="3600" dirty="0"/>
              <a:t>Duyguları aktaran bir yazı olarak hazırlanması,</a:t>
            </a:r>
          </a:p>
          <a:p>
            <a:pPr>
              <a:lnSpc>
                <a:spcPct val="115000"/>
              </a:lnSpc>
              <a:spcAft>
                <a:spcPts val="0"/>
              </a:spcAft>
            </a:pPr>
            <a:endParaRPr lang="tr-TR" sz="3600" dirty="0"/>
          </a:p>
          <a:p>
            <a:pPr marL="342900" indent="-342900">
              <a:buFont typeface="Arial" panose="020B0604020202020204" pitchFamily="34" charset="0"/>
              <a:buChar char="•"/>
            </a:pPr>
            <a:r>
              <a:rPr lang="tr-TR" sz="3600" dirty="0"/>
              <a:t>Ç</a:t>
            </a:r>
            <a:r>
              <a:rPr lang="en-US" sz="3600" dirty="0" err="1"/>
              <a:t>eşitli</a:t>
            </a:r>
            <a:r>
              <a:rPr lang="en-US" sz="3600" dirty="0"/>
              <a:t> </a:t>
            </a:r>
            <a:r>
              <a:rPr lang="en-US" sz="3600" dirty="0" err="1"/>
              <a:t>etkinlikler</a:t>
            </a:r>
            <a:r>
              <a:rPr lang="en-US" sz="3600" dirty="0"/>
              <a:t> ve </a:t>
            </a:r>
            <a:r>
              <a:rPr lang="en-US" sz="3600" dirty="0" err="1"/>
              <a:t>konu</a:t>
            </a:r>
            <a:r>
              <a:rPr lang="en-US" sz="3600" dirty="0"/>
              <a:t> </a:t>
            </a:r>
            <a:r>
              <a:rPr lang="en-US" sz="3600" dirty="0" err="1"/>
              <a:t>ile</a:t>
            </a:r>
            <a:r>
              <a:rPr lang="en-US" sz="3600" dirty="0"/>
              <a:t> </a:t>
            </a:r>
            <a:r>
              <a:rPr lang="en-US" sz="3600" dirty="0" err="1"/>
              <a:t>ilgili</a:t>
            </a:r>
            <a:r>
              <a:rPr lang="en-US" sz="3600" dirty="0"/>
              <a:t> </a:t>
            </a:r>
            <a:r>
              <a:rPr lang="en-US" sz="3600" dirty="0" err="1"/>
              <a:t>görüşmeler</a:t>
            </a:r>
            <a:r>
              <a:rPr lang="en-US" sz="3600" dirty="0"/>
              <a:t> </a:t>
            </a:r>
            <a:r>
              <a:rPr lang="en-US" sz="3600" dirty="0" err="1"/>
              <a:t>yapılmış</a:t>
            </a:r>
            <a:r>
              <a:rPr lang="en-US" sz="3600" dirty="0"/>
              <a:t> </a:t>
            </a:r>
            <a:r>
              <a:rPr lang="en-US" sz="3600" dirty="0" err="1"/>
              <a:t>ancak</a:t>
            </a:r>
            <a:r>
              <a:rPr lang="en-US" sz="3600" dirty="0"/>
              <a:t> </a:t>
            </a:r>
            <a:r>
              <a:rPr lang="en-US" sz="3600" dirty="0" err="1"/>
              <a:t>haber</a:t>
            </a:r>
            <a:r>
              <a:rPr lang="en-US" sz="3600" dirty="0"/>
              <a:t> </a:t>
            </a:r>
            <a:r>
              <a:rPr lang="en-US" sz="3600" dirty="0" err="1"/>
              <a:t>makalesine</a:t>
            </a:r>
            <a:r>
              <a:rPr lang="en-US" sz="3600" dirty="0"/>
              <a:t> </a:t>
            </a:r>
            <a:r>
              <a:rPr lang="en-US" sz="3600" dirty="0" err="1"/>
              <a:t>dönüştürülmemiş</a:t>
            </a:r>
            <a:r>
              <a:rPr lang="en-US" sz="3600" dirty="0"/>
              <a:t>.</a:t>
            </a:r>
            <a:r>
              <a:rPr lang="tr-TR" sz="3600" dirty="0"/>
              <a:t> (</a:t>
            </a:r>
            <a:r>
              <a:rPr lang="en-US" sz="3600" dirty="0" err="1"/>
              <a:t>Öğrenciye</a:t>
            </a:r>
            <a:r>
              <a:rPr lang="en-US" sz="3600" dirty="0"/>
              <a:t> </a:t>
            </a:r>
            <a:r>
              <a:rPr lang="en-US" sz="3600" dirty="0" err="1"/>
              <a:t>nasıl</a:t>
            </a:r>
            <a:r>
              <a:rPr lang="en-US" sz="3600" dirty="0"/>
              <a:t> </a:t>
            </a:r>
            <a:r>
              <a:rPr lang="en-US" sz="3600" dirty="0" err="1"/>
              <a:t>bir</a:t>
            </a:r>
            <a:r>
              <a:rPr lang="en-US" sz="3600" dirty="0"/>
              <a:t> </a:t>
            </a:r>
            <a:r>
              <a:rPr lang="en-US" sz="3600" dirty="0" err="1"/>
              <a:t>çalışma</a:t>
            </a:r>
            <a:r>
              <a:rPr lang="en-US" sz="3600" dirty="0"/>
              <a:t> </a:t>
            </a:r>
            <a:r>
              <a:rPr lang="en-US" sz="3600" dirty="0" err="1"/>
              <a:t>yapması</a:t>
            </a:r>
            <a:r>
              <a:rPr lang="en-US" sz="3600" dirty="0"/>
              <a:t> </a:t>
            </a:r>
            <a:r>
              <a:rPr lang="en-US" sz="3600" dirty="0" err="1"/>
              <a:t>gerektiği</a:t>
            </a:r>
            <a:r>
              <a:rPr lang="en-US" sz="3600" dirty="0"/>
              <a:t> </a:t>
            </a:r>
            <a:r>
              <a:rPr lang="en-US" sz="3600" dirty="0" err="1"/>
              <a:t>tanımlanmamış</a:t>
            </a:r>
            <a:r>
              <a:rPr lang="en-US" sz="3600" dirty="0"/>
              <a:t>.</a:t>
            </a:r>
            <a:r>
              <a:rPr lang="tr-TR" sz="3600" dirty="0"/>
              <a:t>)</a:t>
            </a:r>
          </a:p>
          <a:p>
            <a:pPr>
              <a:lnSpc>
                <a:spcPct val="115000"/>
              </a:lnSpc>
              <a:spcAft>
                <a:spcPts val="0"/>
              </a:spcAft>
            </a:pPr>
            <a:endParaRPr lang="tr-TR" dirty="0"/>
          </a:p>
        </p:txBody>
      </p:sp>
    </p:spTree>
    <p:extLst>
      <p:ext uri="{BB962C8B-B14F-4D97-AF65-F5344CB8AC3E}">
        <p14:creationId xmlns:p14="http://schemas.microsoft.com/office/powerpoint/2010/main" val="15355109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2"/>
          <p:cNvSpPr txBox="1">
            <a:spLocks/>
          </p:cNvSpPr>
          <p:nvPr/>
        </p:nvSpPr>
        <p:spPr bwMode="auto">
          <a:xfrm>
            <a:off x="737263" y="1878226"/>
            <a:ext cx="10025472" cy="4720281"/>
          </a:xfrm>
          <a:prstGeom prst="rect">
            <a:avLst/>
          </a:prstGeom>
          <a:noFill/>
          <a:ln w="9525">
            <a:noFill/>
            <a:miter lim="800000"/>
            <a:headEnd/>
            <a:tailEnd/>
          </a:ln>
        </p:spPr>
        <p:txBody>
          <a:bodyPr/>
          <a:lstStyle/>
          <a:p>
            <a:pPr marL="273050" indent="-273050" eaLnBrk="0" hangingPunct="0">
              <a:lnSpc>
                <a:spcPct val="150000"/>
              </a:lnSpc>
              <a:spcBef>
                <a:spcPct val="20000"/>
              </a:spcBef>
              <a:buClr>
                <a:srgbClr val="0BD0D9"/>
              </a:buClr>
              <a:buSzPct val="95000"/>
              <a:buFont typeface="Wingdings 2" pitchFamily="18" charset="2"/>
              <a:buChar char=""/>
            </a:pPr>
            <a:r>
              <a:rPr lang="en-US" sz="3200" b="1" dirty="0" err="1">
                <a:latin typeface="Arial" charset="0"/>
                <a:cs typeface="Arial" charset="0"/>
              </a:rPr>
              <a:t>Çevre</a:t>
            </a:r>
            <a:r>
              <a:rPr lang="en-US" sz="3200" b="1" dirty="0">
                <a:latin typeface="Arial" charset="0"/>
                <a:cs typeface="Arial" charset="0"/>
              </a:rPr>
              <a:t> </a:t>
            </a:r>
            <a:r>
              <a:rPr lang="en-US" sz="3200" b="1" dirty="0" err="1">
                <a:latin typeface="Arial" charset="0"/>
                <a:cs typeface="Arial" charset="0"/>
              </a:rPr>
              <a:t>konularında</a:t>
            </a:r>
            <a:r>
              <a:rPr lang="en-US" sz="3200" b="1" dirty="0">
                <a:latin typeface="Arial" charset="0"/>
                <a:cs typeface="Arial" charset="0"/>
              </a:rPr>
              <a:t> </a:t>
            </a:r>
            <a:r>
              <a:rPr lang="en-US" sz="3200" b="1" dirty="0" err="1">
                <a:latin typeface="Arial" charset="0"/>
                <a:cs typeface="Arial" charset="0"/>
              </a:rPr>
              <a:t>yapıcı</a:t>
            </a:r>
            <a:r>
              <a:rPr lang="en-US" sz="3200" b="1" dirty="0">
                <a:latin typeface="Arial" charset="0"/>
                <a:cs typeface="Arial" charset="0"/>
              </a:rPr>
              <a:t> </a:t>
            </a:r>
            <a:r>
              <a:rPr lang="en-US" sz="3200" b="1" dirty="0" err="1">
                <a:latin typeface="Arial" charset="0"/>
                <a:cs typeface="Arial" charset="0"/>
              </a:rPr>
              <a:t>gazetecilik</a:t>
            </a:r>
            <a:endParaRPr lang="en-GB" sz="3200" b="1" dirty="0">
              <a:latin typeface="Arial" charset="0"/>
              <a:cs typeface="Arial" charset="0"/>
            </a:endParaRPr>
          </a:p>
          <a:p>
            <a:pPr marL="273050" indent="-273050" eaLnBrk="0" hangingPunct="0">
              <a:lnSpc>
                <a:spcPct val="150000"/>
              </a:lnSpc>
              <a:spcBef>
                <a:spcPct val="20000"/>
              </a:spcBef>
              <a:buClr>
                <a:srgbClr val="0BD0D9"/>
              </a:buClr>
              <a:buSzPct val="95000"/>
              <a:buFont typeface="Wingdings 2" pitchFamily="18" charset="2"/>
              <a:buChar char=""/>
            </a:pPr>
            <a:r>
              <a:rPr lang="en-US" sz="3200" b="1" dirty="0">
                <a:latin typeface="Arial" pitchFamily="34" charset="0"/>
                <a:cs typeface="Arial" pitchFamily="34" charset="0"/>
              </a:rPr>
              <a:t>ÇGS </a:t>
            </a:r>
            <a:r>
              <a:rPr lang="en-US" sz="3200" b="1" dirty="0" err="1">
                <a:latin typeface="Arial" pitchFamily="34" charset="0"/>
                <a:cs typeface="Arial" pitchFamily="34" charset="0"/>
              </a:rPr>
              <a:t>Programı</a:t>
            </a:r>
            <a:r>
              <a:rPr lang="en-US" sz="3200" b="1" dirty="0">
                <a:latin typeface="Arial" pitchFamily="34" charset="0"/>
                <a:cs typeface="Arial" pitchFamily="34" charset="0"/>
              </a:rPr>
              <a:t> </a:t>
            </a:r>
            <a:r>
              <a:rPr lang="en-US" sz="3200" b="1" dirty="0" err="1">
                <a:latin typeface="Arial" pitchFamily="34" charset="0"/>
                <a:cs typeface="Arial" pitchFamily="34" charset="0"/>
              </a:rPr>
              <a:t>gençlere</a:t>
            </a:r>
            <a:r>
              <a:rPr lang="en-US" sz="3200" b="1" dirty="0">
                <a:latin typeface="Arial" pitchFamily="34" charset="0"/>
                <a:cs typeface="Arial" pitchFamily="34" charset="0"/>
              </a:rPr>
              <a:t> </a:t>
            </a:r>
            <a:r>
              <a:rPr lang="en-US" sz="3200" b="1" dirty="0" err="1">
                <a:latin typeface="Arial" pitchFamily="34" charset="0"/>
                <a:cs typeface="Arial" pitchFamily="34" charset="0"/>
              </a:rPr>
              <a:t>çevre</a:t>
            </a:r>
            <a:r>
              <a:rPr lang="en-US" sz="3200" b="1" dirty="0">
                <a:latin typeface="Arial" pitchFamily="34" charset="0"/>
                <a:cs typeface="Arial" pitchFamily="34" charset="0"/>
              </a:rPr>
              <a:t> </a:t>
            </a:r>
            <a:r>
              <a:rPr lang="en-US" sz="3200" b="1" dirty="0" err="1">
                <a:latin typeface="Arial" pitchFamily="34" charset="0"/>
                <a:cs typeface="Arial" pitchFamily="34" charset="0"/>
              </a:rPr>
              <a:t>konularında</a:t>
            </a:r>
            <a:r>
              <a:rPr lang="en-US" sz="3200" b="1" dirty="0">
                <a:latin typeface="Arial" pitchFamily="34" charset="0"/>
                <a:cs typeface="Arial" pitchFamily="34" charset="0"/>
              </a:rPr>
              <a:t> </a:t>
            </a:r>
            <a:r>
              <a:rPr lang="en-US" sz="3200" b="1" dirty="0" err="1">
                <a:latin typeface="Arial" pitchFamily="34" charset="0"/>
                <a:cs typeface="Arial" pitchFamily="34" charset="0"/>
              </a:rPr>
              <a:t>seslerini</a:t>
            </a:r>
            <a:r>
              <a:rPr lang="en-US" sz="3200" b="1" dirty="0">
                <a:latin typeface="Arial" pitchFamily="34" charset="0"/>
                <a:cs typeface="Arial" pitchFamily="34" charset="0"/>
              </a:rPr>
              <a:t> </a:t>
            </a:r>
            <a:r>
              <a:rPr lang="en-US" sz="3200" b="1" dirty="0" err="1">
                <a:latin typeface="Arial" pitchFamily="34" charset="0"/>
                <a:cs typeface="Arial" pitchFamily="34" charset="0"/>
              </a:rPr>
              <a:t>duyurabilecekleri</a:t>
            </a:r>
            <a:r>
              <a:rPr lang="en-US" sz="3200" b="1" dirty="0">
                <a:latin typeface="Arial" pitchFamily="34" charset="0"/>
                <a:cs typeface="Arial" pitchFamily="34" charset="0"/>
              </a:rPr>
              <a:t> </a:t>
            </a:r>
            <a:r>
              <a:rPr lang="en-US" sz="3200" b="1" dirty="0" err="1">
                <a:latin typeface="Arial" pitchFamily="34" charset="0"/>
                <a:cs typeface="Arial" pitchFamily="34" charset="0"/>
              </a:rPr>
              <a:t>bir</a:t>
            </a:r>
            <a:r>
              <a:rPr lang="en-US" sz="3200" b="1" dirty="0">
                <a:latin typeface="Arial" pitchFamily="34" charset="0"/>
                <a:cs typeface="Arial" pitchFamily="34" charset="0"/>
              </a:rPr>
              <a:t> </a:t>
            </a:r>
            <a:r>
              <a:rPr lang="en-US" sz="3200" b="1" dirty="0" err="1">
                <a:latin typeface="Arial" pitchFamily="34" charset="0"/>
                <a:cs typeface="Arial" pitchFamily="34" charset="0"/>
              </a:rPr>
              <a:t>ortam</a:t>
            </a:r>
            <a:r>
              <a:rPr lang="en-US" sz="3200" b="1" dirty="0">
                <a:latin typeface="Arial" pitchFamily="34" charset="0"/>
                <a:cs typeface="Arial" pitchFamily="34" charset="0"/>
              </a:rPr>
              <a:t> </a:t>
            </a:r>
            <a:r>
              <a:rPr lang="en-US" sz="3200" b="1" dirty="0" err="1">
                <a:latin typeface="Arial" pitchFamily="34" charset="0"/>
                <a:cs typeface="Arial" pitchFamily="34" charset="0"/>
              </a:rPr>
              <a:t>sağlar</a:t>
            </a:r>
            <a:endParaRPr lang="en-US" sz="3200" b="1" dirty="0">
              <a:latin typeface="Arial" pitchFamily="34" charset="0"/>
              <a:cs typeface="Arial" pitchFamily="34" charset="0"/>
            </a:endParaRPr>
          </a:p>
          <a:p>
            <a:pPr marL="273050" indent="-273050" eaLnBrk="0" hangingPunct="0">
              <a:lnSpc>
                <a:spcPct val="150000"/>
              </a:lnSpc>
              <a:spcBef>
                <a:spcPct val="20000"/>
              </a:spcBef>
              <a:buClr>
                <a:srgbClr val="0BD0D9"/>
              </a:buClr>
              <a:buSzPct val="95000"/>
              <a:buFont typeface="Wingdings 2" pitchFamily="18" charset="2"/>
              <a:buChar char=""/>
            </a:pPr>
            <a:r>
              <a:rPr lang="en-US" sz="3200" b="1" dirty="0" err="1">
                <a:latin typeface="Arial" pitchFamily="34" charset="0"/>
                <a:cs typeface="Arial" pitchFamily="34" charset="0"/>
              </a:rPr>
              <a:t>Çevrenin</a:t>
            </a:r>
            <a:r>
              <a:rPr lang="en-US" sz="3200" b="1" dirty="0">
                <a:latin typeface="Arial" pitchFamily="34" charset="0"/>
                <a:cs typeface="Arial" pitchFamily="34" charset="0"/>
              </a:rPr>
              <a:t> </a:t>
            </a:r>
            <a:r>
              <a:rPr lang="en-US" sz="3200" b="1" dirty="0" err="1">
                <a:latin typeface="Arial" pitchFamily="34" charset="0"/>
                <a:cs typeface="Arial" pitchFamily="34" charset="0"/>
              </a:rPr>
              <a:t>Genç</a:t>
            </a:r>
            <a:r>
              <a:rPr lang="en-US" sz="3200" b="1" dirty="0">
                <a:latin typeface="Arial" pitchFamily="34" charset="0"/>
                <a:cs typeface="Arial" pitchFamily="34" charset="0"/>
              </a:rPr>
              <a:t> </a:t>
            </a:r>
            <a:r>
              <a:rPr lang="en-US" sz="3200" b="1" dirty="0" err="1">
                <a:latin typeface="Arial" pitchFamily="34" charset="0"/>
                <a:cs typeface="Arial" pitchFamily="34" charset="0"/>
              </a:rPr>
              <a:t>Sözcülerinin</a:t>
            </a:r>
            <a:r>
              <a:rPr lang="en-US" sz="3200" b="1" dirty="0">
                <a:latin typeface="Arial" pitchFamily="34" charset="0"/>
                <a:cs typeface="Arial" pitchFamily="34" charset="0"/>
              </a:rPr>
              <a:t> </a:t>
            </a:r>
            <a:r>
              <a:rPr lang="en-US" sz="3200" b="1" dirty="0" err="1">
                <a:latin typeface="Arial" pitchFamily="34" charset="0"/>
                <a:cs typeface="Arial" pitchFamily="34" charset="0"/>
              </a:rPr>
              <a:t>hedefi</a:t>
            </a:r>
            <a:r>
              <a:rPr lang="en-US" sz="3200" b="1" dirty="0">
                <a:latin typeface="Arial" pitchFamily="34" charset="0"/>
                <a:cs typeface="Arial" pitchFamily="34" charset="0"/>
              </a:rPr>
              <a:t>,  </a:t>
            </a:r>
            <a:r>
              <a:rPr lang="en-US" sz="3200" b="1" dirty="0" err="1">
                <a:latin typeface="Arial" pitchFamily="34" charset="0"/>
                <a:cs typeface="Arial" pitchFamily="34" charset="0"/>
              </a:rPr>
              <a:t>çevre</a:t>
            </a:r>
            <a:r>
              <a:rPr lang="en-US" sz="3200" b="1" dirty="0">
                <a:latin typeface="Arial" pitchFamily="34" charset="0"/>
                <a:cs typeface="Arial" pitchFamily="34" charset="0"/>
              </a:rPr>
              <a:t> </a:t>
            </a:r>
            <a:r>
              <a:rPr lang="en-US" sz="3200" b="1" dirty="0" err="1">
                <a:latin typeface="Arial" pitchFamily="34" charset="0"/>
                <a:cs typeface="Arial" pitchFamily="34" charset="0"/>
              </a:rPr>
              <a:t>sorunlarını</a:t>
            </a:r>
            <a:r>
              <a:rPr lang="en-US" sz="3200" b="1" dirty="0">
                <a:latin typeface="Arial" pitchFamily="34" charset="0"/>
                <a:cs typeface="Arial" pitchFamily="34" charset="0"/>
              </a:rPr>
              <a:t> </a:t>
            </a:r>
            <a:r>
              <a:rPr lang="en-US" sz="3200" b="1" dirty="0" err="1">
                <a:latin typeface="Arial" pitchFamily="34" charset="0"/>
                <a:cs typeface="Arial" pitchFamily="34" charset="0"/>
              </a:rPr>
              <a:t>öne</a:t>
            </a:r>
            <a:r>
              <a:rPr lang="en-US" sz="3200" b="1" dirty="0">
                <a:latin typeface="Arial" pitchFamily="34" charset="0"/>
                <a:cs typeface="Arial" pitchFamily="34" charset="0"/>
              </a:rPr>
              <a:t> </a:t>
            </a:r>
            <a:r>
              <a:rPr lang="en-US" sz="3200" b="1" dirty="0" err="1">
                <a:latin typeface="Arial" pitchFamily="34" charset="0"/>
                <a:cs typeface="Arial" pitchFamily="34" charset="0"/>
              </a:rPr>
              <a:t>çıkararak</a:t>
            </a:r>
            <a:r>
              <a:rPr lang="tr-TR" sz="3200" b="1" dirty="0">
                <a:latin typeface="Arial" pitchFamily="34" charset="0"/>
                <a:cs typeface="Arial" pitchFamily="34" charset="0"/>
              </a:rPr>
              <a:t>,</a:t>
            </a:r>
            <a:r>
              <a:rPr lang="en-US" sz="3200" b="1" dirty="0">
                <a:latin typeface="Arial" pitchFamily="34" charset="0"/>
                <a:cs typeface="Arial" pitchFamily="34" charset="0"/>
              </a:rPr>
              <a:t> </a:t>
            </a:r>
            <a:r>
              <a:rPr lang="en-US" sz="3200" b="1" dirty="0" err="1">
                <a:latin typeface="Arial" pitchFamily="34" charset="0"/>
                <a:cs typeface="Arial" pitchFamily="34" charset="0"/>
              </a:rPr>
              <a:t>düzeltilmeleri</a:t>
            </a:r>
            <a:r>
              <a:rPr lang="en-US" sz="3200" b="1" dirty="0">
                <a:latin typeface="Arial" pitchFamily="34" charset="0"/>
                <a:cs typeface="Arial" pitchFamily="34" charset="0"/>
              </a:rPr>
              <a:t> </a:t>
            </a:r>
            <a:r>
              <a:rPr lang="en-US" sz="3200" b="1" dirty="0" err="1">
                <a:latin typeface="Arial" pitchFamily="34" charset="0"/>
                <a:cs typeface="Arial" pitchFamily="34" charset="0"/>
              </a:rPr>
              <a:t>için</a:t>
            </a:r>
            <a:r>
              <a:rPr lang="en-US" sz="3200" b="1" dirty="0">
                <a:latin typeface="Arial" pitchFamily="34" charset="0"/>
                <a:cs typeface="Arial" pitchFamily="34" charset="0"/>
              </a:rPr>
              <a:t> </a:t>
            </a:r>
            <a:r>
              <a:rPr lang="en-US" sz="3200" b="1" dirty="0" err="1">
                <a:latin typeface="Arial" pitchFamily="34" charset="0"/>
                <a:cs typeface="Arial" pitchFamily="34" charset="0"/>
              </a:rPr>
              <a:t>ilgili</a:t>
            </a:r>
            <a:r>
              <a:rPr lang="en-US" sz="3200" b="1" dirty="0">
                <a:latin typeface="Arial" pitchFamily="34" charset="0"/>
                <a:cs typeface="Arial" pitchFamily="34" charset="0"/>
              </a:rPr>
              <a:t> </a:t>
            </a:r>
            <a:r>
              <a:rPr lang="en-US" sz="3200" b="1" dirty="0" err="1">
                <a:latin typeface="Arial" pitchFamily="34" charset="0"/>
                <a:cs typeface="Arial" pitchFamily="34" charset="0"/>
              </a:rPr>
              <a:t>yetkililerin</a:t>
            </a:r>
            <a:r>
              <a:rPr lang="en-US" sz="3200" b="1" dirty="0">
                <a:latin typeface="Arial" pitchFamily="34" charset="0"/>
                <a:cs typeface="Arial" pitchFamily="34" charset="0"/>
              </a:rPr>
              <a:t> </a:t>
            </a:r>
            <a:r>
              <a:rPr lang="en-US" sz="3200" b="1" dirty="0" err="1">
                <a:latin typeface="Arial" pitchFamily="34" charset="0"/>
                <a:cs typeface="Arial" pitchFamily="34" charset="0"/>
              </a:rPr>
              <a:t>dikkatini</a:t>
            </a:r>
            <a:r>
              <a:rPr lang="en-US" sz="3200" b="1" dirty="0">
                <a:latin typeface="Arial" pitchFamily="34" charset="0"/>
                <a:cs typeface="Arial" pitchFamily="34" charset="0"/>
              </a:rPr>
              <a:t> </a:t>
            </a:r>
            <a:r>
              <a:rPr lang="en-US" sz="3200" b="1" dirty="0" err="1">
                <a:latin typeface="Arial" pitchFamily="34" charset="0"/>
                <a:cs typeface="Arial" pitchFamily="34" charset="0"/>
              </a:rPr>
              <a:t>çekmektir</a:t>
            </a:r>
            <a:r>
              <a:rPr lang="en-US" sz="3200" b="1" dirty="0">
                <a:latin typeface="Arial" pitchFamily="34" charset="0"/>
                <a:cs typeface="Arial" pitchFamily="34" charset="0"/>
              </a:rPr>
              <a:t> </a:t>
            </a:r>
          </a:p>
        </p:txBody>
      </p:sp>
      <p:sp>
        <p:nvSpPr>
          <p:cNvPr id="6" name="Title 1"/>
          <p:cNvSpPr txBox="1">
            <a:spLocks/>
          </p:cNvSpPr>
          <p:nvPr/>
        </p:nvSpPr>
        <p:spPr>
          <a:xfrm>
            <a:off x="2718487" y="428939"/>
            <a:ext cx="5978012" cy="1449288"/>
          </a:xfrm>
          <a:prstGeom prst="rect">
            <a:avLst/>
          </a:prstGeom>
          <a:solidFill>
            <a:schemeClr val="accent2"/>
          </a:solidFill>
        </p:spPr>
        <p:txBody>
          <a:bodyPr>
            <a:normAutofit/>
          </a:bodyPr>
          <a:lstStyle/>
          <a:p>
            <a:pPr algn="ctr" eaLnBrk="0" hangingPunct="0">
              <a:defRPr/>
            </a:pPr>
            <a:endParaRPr lang="da-DK" dirty="0">
              <a:solidFill>
                <a:srgbClr val="0070C0"/>
              </a:solidFill>
              <a:latin typeface="Arial Black" pitchFamily="34" charset="0"/>
            </a:endParaRPr>
          </a:p>
          <a:p>
            <a:pPr algn="ctr" eaLnBrk="0" hangingPunct="0">
              <a:defRPr/>
            </a:pPr>
            <a:r>
              <a:rPr lang="da-DK" sz="3200" dirty="0">
                <a:solidFill>
                  <a:schemeClr val="bg1"/>
                </a:solidFill>
                <a:latin typeface="Arial Black" pitchFamily="34" charset="0"/>
              </a:rPr>
              <a:t>ÇGS NEDİR?</a:t>
            </a:r>
            <a:endParaRPr lang="da-DK" sz="3200" dirty="0">
              <a:solidFill>
                <a:srgbClr val="0070C0"/>
              </a:solidFill>
              <a:latin typeface="Arial Black"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2">
            <a:extLst>
              <a:ext uri="{FF2B5EF4-FFF2-40B4-BE49-F238E27FC236}">
                <a16:creationId xmlns:a16="http://schemas.microsoft.com/office/drawing/2014/main" xmlns="" id="{645B0EFE-FBE6-4459-9960-BBFF9C361C6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4978" r="14978"/>
          <a:stretch/>
        </p:blipFill>
        <p:spPr>
          <a:xfrm>
            <a:off x="9107488" y="252413"/>
            <a:ext cx="3084512" cy="6605587"/>
          </a:xfrm>
        </p:spPr>
      </p:pic>
      <p:sp>
        <p:nvSpPr>
          <p:cNvPr id="2" name="Dikdörtgen 1">
            <a:extLst>
              <a:ext uri="{FF2B5EF4-FFF2-40B4-BE49-F238E27FC236}">
                <a16:creationId xmlns:a16="http://schemas.microsoft.com/office/drawing/2014/main" xmlns="" id="{4154DC55-BFD0-4AFB-A1C5-4156FCD5535B}"/>
              </a:ext>
            </a:extLst>
          </p:cNvPr>
          <p:cNvSpPr/>
          <p:nvPr/>
        </p:nvSpPr>
        <p:spPr>
          <a:xfrm>
            <a:off x="257453" y="751344"/>
            <a:ext cx="9419208" cy="646331"/>
          </a:xfrm>
          <a:prstGeom prst="rect">
            <a:avLst/>
          </a:prstGeom>
        </p:spPr>
        <p:txBody>
          <a:bodyPr wrap="square">
            <a:spAutoFit/>
          </a:bodyPr>
          <a:lstStyle/>
          <a:p>
            <a:pPr algn="ctr"/>
            <a:r>
              <a:rPr lang="tr-TR" sz="3600" b="1" dirty="0">
                <a:solidFill>
                  <a:srgbClr val="952456"/>
                </a:solidFill>
                <a:latin typeface="Lato" panose="020F0502020204030203"/>
              </a:rPr>
              <a:t>JÜRİ DEĞERLENDİRME NOTLARI </a:t>
            </a:r>
            <a:endParaRPr lang="tr-TR" sz="3600" b="0" i="0" dirty="0">
              <a:effectLst/>
            </a:endParaRPr>
          </a:p>
        </p:txBody>
      </p:sp>
      <p:sp>
        <p:nvSpPr>
          <p:cNvPr id="4" name="Dikdörtgen 3">
            <a:extLst>
              <a:ext uri="{FF2B5EF4-FFF2-40B4-BE49-F238E27FC236}">
                <a16:creationId xmlns:a16="http://schemas.microsoft.com/office/drawing/2014/main" xmlns="" id="{AFBA1401-0751-400C-9BBC-B14C36352BA7}"/>
              </a:ext>
            </a:extLst>
          </p:cNvPr>
          <p:cNvSpPr/>
          <p:nvPr/>
        </p:nvSpPr>
        <p:spPr>
          <a:xfrm>
            <a:off x="257453" y="1387528"/>
            <a:ext cx="9419208" cy="4568687"/>
          </a:xfrm>
          <a:prstGeom prst="rect">
            <a:avLst/>
          </a:prstGeom>
        </p:spPr>
        <p:txBody>
          <a:bodyPr wrap="square">
            <a:spAutoFit/>
          </a:bodyPr>
          <a:lstStyle/>
          <a:p>
            <a:pPr marL="342900" indent="-342900">
              <a:lnSpc>
                <a:spcPct val="115000"/>
              </a:lnSpc>
              <a:spcAft>
                <a:spcPts val="0"/>
              </a:spcAft>
              <a:buFont typeface="Arial" panose="020B0604020202020204" pitchFamily="34" charset="0"/>
              <a:buChar char="•"/>
            </a:pPr>
            <a:endParaRPr lang="tr-TR" sz="2000" dirty="0"/>
          </a:p>
          <a:p>
            <a:pPr marL="342900" indent="-342900">
              <a:lnSpc>
                <a:spcPct val="115000"/>
              </a:lnSpc>
              <a:spcAft>
                <a:spcPts val="0"/>
              </a:spcAft>
              <a:buFont typeface="Arial" panose="020B0604020202020204" pitchFamily="34" charset="0"/>
              <a:buChar char="•"/>
            </a:pPr>
            <a:r>
              <a:rPr lang="tr-TR" sz="3600" dirty="0"/>
              <a:t>Videolarda çekim açısının, çekilen kişinin görülmemesi,</a:t>
            </a:r>
          </a:p>
          <a:p>
            <a:pPr marL="342900" indent="-342900">
              <a:lnSpc>
                <a:spcPct val="115000"/>
              </a:lnSpc>
              <a:spcAft>
                <a:spcPts val="0"/>
              </a:spcAft>
              <a:buFont typeface="Arial" panose="020B0604020202020204" pitchFamily="34" charset="0"/>
              <a:buChar char="•"/>
            </a:pPr>
            <a:r>
              <a:rPr lang="tr-TR" sz="3600" dirty="0"/>
              <a:t>Videolardaki sesin video içinde azalıp artması, </a:t>
            </a:r>
          </a:p>
          <a:p>
            <a:pPr marL="342900" indent="-342900">
              <a:lnSpc>
                <a:spcPct val="115000"/>
              </a:lnSpc>
              <a:spcAft>
                <a:spcPts val="0"/>
              </a:spcAft>
              <a:buFont typeface="Arial" panose="020B0604020202020204" pitchFamily="34" charset="0"/>
              <a:buChar char="•"/>
            </a:pPr>
            <a:r>
              <a:rPr lang="tr-TR" sz="3600" dirty="0"/>
              <a:t>Dış faktörlerin rüzgar, çevre gürültüsü, trafik </a:t>
            </a:r>
            <a:r>
              <a:rPr lang="tr-TR" sz="3600" dirty="0" err="1"/>
              <a:t>vb</a:t>
            </a:r>
            <a:r>
              <a:rPr lang="tr-TR" sz="3600" dirty="0"/>
              <a:t> gibi röportaj sesinin duyulmasını engellemesi</a:t>
            </a:r>
          </a:p>
          <a:p>
            <a:pPr marL="342900" indent="-342900">
              <a:lnSpc>
                <a:spcPct val="115000"/>
              </a:lnSpc>
              <a:spcAft>
                <a:spcPts val="0"/>
              </a:spcAft>
              <a:buFont typeface="Arial" panose="020B0604020202020204" pitchFamily="34" charset="0"/>
              <a:buChar char="•"/>
            </a:pPr>
            <a:r>
              <a:rPr lang="tr-TR" sz="3600" dirty="0"/>
              <a:t>Video süresinin aşılması</a:t>
            </a:r>
          </a:p>
          <a:p>
            <a:pPr>
              <a:lnSpc>
                <a:spcPct val="115000"/>
              </a:lnSpc>
              <a:spcAft>
                <a:spcPts val="0"/>
              </a:spcAft>
            </a:pPr>
            <a:endParaRPr lang="tr-TR" dirty="0"/>
          </a:p>
        </p:txBody>
      </p:sp>
    </p:spTree>
    <p:extLst>
      <p:ext uri="{BB962C8B-B14F-4D97-AF65-F5344CB8AC3E}">
        <p14:creationId xmlns:p14="http://schemas.microsoft.com/office/powerpoint/2010/main" val="23506417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xmlns="" id="{ADC5E381-522C-4215-B535-D8EBDD4CAD77}"/>
              </a:ext>
            </a:extLst>
          </p:cNvPr>
          <p:cNvSpPr>
            <a:spLocks noGrp="1"/>
          </p:cNvSpPr>
          <p:nvPr>
            <p:ph type="body" sz="quarter" idx="11"/>
          </p:nvPr>
        </p:nvSpPr>
        <p:spPr>
          <a:xfrm>
            <a:off x="619204" y="590419"/>
            <a:ext cx="6728225" cy="770607"/>
          </a:xfrm>
        </p:spPr>
        <p:txBody>
          <a:bodyPr>
            <a:normAutofit/>
          </a:bodyPr>
          <a:lstStyle/>
          <a:p>
            <a:pPr marL="0" indent="0">
              <a:buNone/>
            </a:pPr>
            <a:r>
              <a:rPr lang="tr-TR" sz="2800" b="1" dirty="0">
                <a:latin typeface="Arial" panose="020B0604020202020204" pitchFamily="34" charset="0"/>
                <a:cs typeface="Arial" panose="020B0604020202020204" pitchFamily="34" charset="0"/>
              </a:rPr>
              <a:t>ÖĞRENCİLER İÇİN: </a:t>
            </a:r>
          </a:p>
        </p:txBody>
      </p:sp>
      <p:pic>
        <p:nvPicPr>
          <p:cNvPr id="7" name="Resim Yer Tutucusu 6">
            <a:extLst>
              <a:ext uri="{FF2B5EF4-FFF2-40B4-BE49-F238E27FC236}">
                <a16:creationId xmlns:a16="http://schemas.microsoft.com/office/drawing/2014/main" xmlns="" id="{99C7C313-35B0-4481-B988-497400363D36}"/>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3558" r="3558"/>
          <a:stretch>
            <a:fillRect/>
          </a:stretch>
        </p:blipFill>
        <p:spPr>
          <a:xfrm>
            <a:off x="9238077" y="2078478"/>
            <a:ext cx="1897616" cy="1897616"/>
          </a:xfrm>
        </p:spPr>
      </p:pic>
      <p:sp>
        <p:nvSpPr>
          <p:cNvPr id="8" name="Dikdörtgen 7">
            <a:extLst>
              <a:ext uri="{FF2B5EF4-FFF2-40B4-BE49-F238E27FC236}">
                <a16:creationId xmlns:a16="http://schemas.microsoft.com/office/drawing/2014/main" xmlns="" id="{0586BDF0-72D7-4629-B171-17611129E964}"/>
              </a:ext>
            </a:extLst>
          </p:cNvPr>
          <p:cNvSpPr/>
          <p:nvPr/>
        </p:nvSpPr>
        <p:spPr>
          <a:xfrm>
            <a:off x="619204" y="1605692"/>
            <a:ext cx="5518743" cy="369332"/>
          </a:xfrm>
          <a:prstGeom prst="rect">
            <a:avLst/>
          </a:prstGeom>
        </p:spPr>
        <p:txBody>
          <a:bodyPr wrap="square">
            <a:spAutoFit/>
          </a:bodyPr>
          <a:lstStyle/>
          <a:p>
            <a:r>
              <a:rPr lang="tr-TR" dirty="0">
                <a:hlinkClick r:id="rId3"/>
              </a:rPr>
              <a:t>https://www.yre.global/yre-competition</a:t>
            </a:r>
            <a:endParaRPr lang="tr-TR" dirty="0"/>
          </a:p>
        </p:txBody>
      </p:sp>
      <p:sp>
        <p:nvSpPr>
          <p:cNvPr id="9" name="Dikdörtgen 8">
            <a:extLst>
              <a:ext uri="{FF2B5EF4-FFF2-40B4-BE49-F238E27FC236}">
                <a16:creationId xmlns:a16="http://schemas.microsoft.com/office/drawing/2014/main" xmlns="" id="{B8F555BB-21D9-4F1C-8AC7-EF926618D453}"/>
              </a:ext>
            </a:extLst>
          </p:cNvPr>
          <p:cNvSpPr/>
          <p:nvPr/>
        </p:nvSpPr>
        <p:spPr>
          <a:xfrm>
            <a:off x="619204" y="2192072"/>
            <a:ext cx="4835426" cy="369332"/>
          </a:xfrm>
          <a:prstGeom prst="rect">
            <a:avLst/>
          </a:prstGeom>
        </p:spPr>
        <p:txBody>
          <a:bodyPr wrap="none">
            <a:spAutoFit/>
          </a:bodyPr>
          <a:lstStyle/>
          <a:p>
            <a:r>
              <a:rPr lang="tr-TR" dirty="0">
                <a:hlinkClick r:id="rId4"/>
              </a:rPr>
              <a:t>https://www.yre.global/submission-requirements</a:t>
            </a:r>
            <a:endParaRPr lang="tr-TR" dirty="0"/>
          </a:p>
        </p:txBody>
      </p:sp>
      <p:sp>
        <p:nvSpPr>
          <p:cNvPr id="10" name="Dikdörtgen 9">
            <a:extLst>
              <a:ext uri="{FF2B5EF4-FFF2-40B4-BE49-F238E27FC236}">
                <a16:creationId xmlns:a16="http://schemas.microsoft.com/office/drawing/2014/main" xmlns="" id="{EA2F20CC-0463-44FE-9229-224DB18B5FAC}"/>
              </a:ext>
            </a:extLst>
          </p:cNvPr>
          <p:cNvSpPr/>
          <p:nvPr/>
        </p:nvSpPr>
        <p:spPr>
          <a:xfrm>
            <a:off x="619204" y="2750042"/>
            <a:ext cx="4266937" cy="369332"/>
          </a:xfrm>
          <a:prstGeom prst="rect">
            <a:avLst/>
          </a:prstGeom>
        </p:spPr>
        <p:txBody>
          <a:bodyPr wrap="none">
            <a:spAutoFit/>
          </a:bodyPr>
          <a:lstStyle/>
          <a:p>
            <a:r>
              <a:rPr lang="tr-TR" dirty="0">
                <a:hlinkClick r:id="rId5"/>
              </a:rPr>
              <a:t>https://www.yre.global/assessment-criteria</a:t>
            </a:r>
            <a:endParaRPr lang="tr-TR" dirty="0"/>
          </a:p>
        </p:txBody>
      </p:sp>
      <p:sp>
        <p:nvSpPr>
          <p:cNvPr id="11" name="Dikdörtgen 10">
            <a:extLst>
              <a:ext uri="{FF2B5EF4-FFF2-40B4-BE49-F238E27FC236}">
                <a16:creationId xmlns:a16="http://schemas.microsoft.com/office/drawing/2014/main" xmlns="" id="{0AAFCB88-930C-4B92-A768-674F80F5ED9D}"/>
              </a:ext>
            </a:extLst>
          </p:cNvPr>
          <p:cNvSpPr/>
          <p:nvPr/>
        </p:nvSpPr>
        <p:spPr>
          <a:xfrm>
            <a:off x="619204" y="3768335"/>
            <a:ext cx="3947106" cy="369332"/>
          </a:xfrm>
          <a:prstGeom prst="rect">
            <a:avLst/>
          </a:prstGeom>
        </p:spPr>
        <p:txBody>
          <a:bodyPr wrap="none">
            <a:spAutoFit/>
          </a:bodyPr>
          <a:lstStyle/>
          <a:p>
            <a:r>
              <a:rPr lang="tr-TR" dirty="0">
                <a:hlinkClick r:id="rId6"/>
              </a:rPr>
              <a:t>https://www.yre.global/winning-articles</a:t>
            </a:r>
            <a:endParaRPr lang="tr-TR" dirty="0"/>
          </a:p>
        </p:txBody>
      </p:sp>
      <p:sp>
        <p:nvSpPr>
          <p:cNvPr id="12" name="Dikdörtgen 11">
            <a:extLst>
              <a:ext uri="{FF2B5EF4-FFF2-40B4-BE49-F238E27FC236}">
                <a16:creationId xmlns:a16="http://schemas.microsoft.com/office/drawing/2014/main" xmlns="" id="{BC3D17CD-80AB-421E-98FC-5DC410EDDE32}"/>
              </a:ext>
            </a:extLst>
          </p:cNvPr>
          <p:cNvSpPr/>
          <p:nvPr/>
        </p:nvSpPr>
        <p:spPr>
          <a:xfrm>
            <a:off x="619204" y="4324718"/>
            <a:ext cx="3187476" cy="369332"/>
          </a:xfrm>
          <a:prstGeom prst="rect">
            <a:avLst/>
          </a:prstGeom>
        </p:spPr>
        <p:txBody>
          <a:bodyPr wrap="none">
            <a:spAutoFit/>
          </a:bodyPr>
          <a:lstStyle/>
          <a:p>
            <a:r>
              <a:rPr lang="tr-TR" dirty="0">
                <a:hlinkClick r:id="rId7"/>
              </a:rPr>
              <a:t>https://www.yre.global/yre-hub</a:t>
            </a:r>
            <a:endParaRPr lang="tr-TR" dirty="0"/>
          </a:p>
        </p:txBody>
      </p:sp>
      <p:sp>
        <p:nvSpPr>
          <p:cNvPr id="13" name="Dikdörtgen 12">
            <a:extLst>
              <a:ext uri="{FF2B5EF4-FFF2-40B4-BE49-F238E27FC236}">
                <a16:creationId xmlns:a16="http://schemas.microsoft.com/office/drawing/2014/main" xmlns="" id="{9459938F-E4F7-4138-A8E1-D4C53ED0A10E}"/>
              </a:ext>
            </a:extLst>
          </p:cNvPr>
          <p:cNvSpPr/>
          <p:nvPr/>
        </p:nvSpPr>
        <p:spPr>
          <a:xfrm>
            <a:off x="631547" y="4882976"/>
            <a:ext cx="4277518" cy="369332"/>
          </a:xfrm>
          <a:prstGeom prst="rect">
            <a:avLst/>
          </a:prstGeom>
        </p:spPr>
        <p:txBody>
          <a:bodyPr wrap="none">
            <a:spAutoFit/>
          </a:bodyPr>
          <a:lstStyle/>
          <a:p>
            <a:r>
              <a:rPr lang="tr-TR" dirty="0">
                <a:hlinkClick r:id="rId8"/>
              </a:rPr>
              <a:t>https://www.yre.global/feedback-jury-2019</a:t>
            </a:r>
            <a:endParaRPr lang="tr-TR" dirty="0"/>
          </a:p>
        </p:txBody>
      </p:sp>
      <p:sp>
        <p:nvSpPr>
          <p:cNvPr id="15" name="Dikdörtgen 14">
            <a:extLst>
              <a:ext uri="{FF2B5EF4-FFF2-40B4-BE49-F238E27FC236}">
                <a16:creationId xmlns:a16="http://schemas.microsoft.com/office/drawing/2014/main" xmlns="" id="{E1526833-7BED-43A2-A76A-8EFEBA018520}"/>
              </a:ext>
            </a:extLst>
          </p:cNvPr>
          <p:cNvSpPr/>
          <p:nvPr/>
        </p:nvSpPr>
        <p:spPr>
          <a:xfrm>
            <a:off x="631547" y="3210077"/>
            <a:ext cx="3922420" cy="369332"/>
          </a:xfrm>
          <a:prstGeom prst="rect">
            <a:avLst/>
          </a:prstGeom>
        </p:spPr>
        <p:txBody>
          <a:bodyPr wrap="none">
            <a:spAutoFit/>
          </a:bodyPr>
          <a:lstStyle/>
          <a:p>
            <a:r>
              <a:rPr lang="tr-TR" dirty="0">
                <a:hlinkClick r:id="rId9"/>
              </a:rPr>
              <a:t>https://www.yre.global/winning-photos</a:t>
            </a:r>
            <a:endParaRPr lang="tr-TR" dirty="0"/>
          </a:p>
        </p:txBody>
      </p:sp>
      <p:sp>
        <p:nvSpPr>
          <p:cNvPr id="2" name="Dikdörtgen 1">
            <a:extLst>
              <a:ext uri="{FF2B5EF4-FFF2-40B4-BE49-F238E27FC236}">
                <a16:creationId xmlns:a16="http://schemas.microsoft.com/office/drawing/2014/main" xmlns="" id="{2193A1E9-CAFC-4102-9070-9036B2CC7140}"/>
              </a:ext>
            </a:extLst>
          </p:cNvPr>
          <p:cNvSpPr/>
          <p:nvPr/>
        </p:nvSpPr>
        <p:spPr>
          <a:xfrm>
            <a:off x="4285950" y="617108"/>
            <a:ext cx="3061479" cy="369332"/>
          </a:xfrm>
          <a:prstGeom prst="rect">
            <a:avLst/>
          </a:prstGeom>
        </p:spPr>
        <p:txBody>
          <a:bodyPr wrap="none">
            <a:spAutoFit/>
          </a:bodyPr>
          <a:lstStyle/>
          <a:p>
            <a:r>
              <a:rPr lang="tr-TR" dirty="0">
                <a:hlinkClick r:id="rId10"/>
              </a:rPr>
              <a:t>https://www.yre.global/guides</a:t>
            </a:r>
            <a:endParaRPr lang="tr-TR" dirty="0"/>
          </a:p>
        </p:txBody>
      </p:sp>
    </p:spTree>
    <p:extLst>
      <p:ext uri="{BB962C8B-B14F-4D97-AF65-F5344CB8AC3E}">
        <p14:creationId xmlns:p14="http://schemas.microsoft.com/office/powerpoint/2010/main" val="21974642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xmlns="" id="{B574C14C-167A-4799-8CDB-251B69D29708}"/>
              </a:ext>
            </a:extLst>
          </p:cNvPr>
          <p:cNvSpPr>
            <a:spLocks noGrp="1"/>
          </p:cNvSpPr>
          <p:nvPr>
            <p:ph type="body" sz="quarter" idx="11"/>
          </p:nvPr>
        </p:nvSpPr>
        <p:spPr>
          <a:xfrm>
            <a:off x="6180036" y="907102"/>
            <a:ext cx="5799856" cy="5043795"/>
          </a:xfrm>
        </p:spPr>
        <p:txBody>
          <a:bodyPr>
            <a:noAutofit/>
          </a:bodyPr>
          <a:lstStyle/>
          <a:p>
            <a:pPr marL="0" indent="0">
              <a:buNone/>
            </a:pPr>
            <a:r>
              <a:rPr lang="en-US" sz="1800" b="1" dirty="0"/>
              <a:t>YRE Competition 2023</a:t>
            </a:r>
            <a:r>
              <a:rPr lang="tr-TR" sz="1800" b="1" dirty="0"/>
              <a:t>, </a:t>
            </a:r>
            <a:r>
              <a:rPr lang="en-US" sz="1800" b="1" dirty="0"/>
              <a:t>2nd Place - Single Photo Reportage</a:t>
            </a:r>
            <a:r>
              <a:rPr lang="tr-TR" sz="1800" b="1" dirty="0"/>
              <a:t>, </a:t>
            </a:r>
          </a:p>
          <a:p>
            <a:pPr marL="0" indent="0">
              <a:buNone/>
            </a:pPr>
            <a:r>
              <a:rPr lang="en-US" sz="1800" b="1" dirty="0"/>
              <a:t>11-25 years old</a:t>
            </a:r>
            <a:r>
              <a:rPr lang="tr-TR" sz="1800" b="1" dirty="0"/>
              <a:t>. </a:t>
            </a:r>
            <a:r>
              <a:rPr lang="en-US" sz="1800" b="1" dirty="0"/>
              <a:t>By Elizabeth Jade Pace and Zoe Zammit, Sacred Heart College Malta</a:t>
            </a:r>
          </a:p>
          <a:p>
            <a:pPr marL="0" indent="0">
              <a:buNone/>
            </a:pPr>
            <a:endParaRPr lang="en-US" sz="1600" dirty="0"/>
          </a:p>
          <a:p>
            <a:pPr marL="0" indent="0">
              <a:buNone/>
            </a:pPr>
            <a:r>
              <a:rPr lang="en-US" sz="1600" dirty="0"/>
              <a:t>Nature has an incredible ability to adapt and find a way to survive even in the most challenging conditions. However, this resilience often comes at a significant cost. Malta is an example of how rapid population growth, overdevelopment and loss of habitat have a negative impact on our lives and the islands biodiversity.  </a:t>
            </a:r>
          </a:p>
          <a:p>
            <a:endParaRPr lang="en-US" sz="1600" dirty="0"/>
          </a:p>
          <a:p>
            <a:pPr marL="0" indent="0">
              <a:buNone/>
            </a:pPr>
            <a:r>
              <a:rPr lang="en-US" sz="1600" dirty="0"/>
              <a:t>(Malta has a rapidly growing population. Malta’s population grew from 417,432 in 2011 to 519,562 in 2021, that is roughly an increase of 25%. On a more worrying note, Eurostat figures show that between 2000 and 2021, construction activity in Malta shot up by an astronomical 330%. This is leading to the destruction of many natural habitats and rural areas in and around our towns and villages. It is crucial that we take action to protect and preserve the natural world before it is too late. </a:t>
            </a:r>
            <a:endParaRPr lang="tr-TR" sz="1600" dirty="0"/>
          </a:p>
        </p:txBody>
      </p:sp>
      <p:pic>
        <p:nvPicPr>
          <p:cNvPr id="7" name="Resim 6">
            <a:extLst>
              <a:ext uri="{FF2B5EF4-FFF2-40B4-BE49-F238E27FC236}">
                <a16:creationId xmlns:a16="http://schemas.microsoft.com/office/drawing/2014/main" xmlns="" id="{E8EE8DBB-7CC1-4FB5-B552-752AB2A20E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08" y="1375207"/>
            <a:ext cx="5799858" cy="3609832"/>
          </a:xfrm>
          <a:prstGeom prst="rect">
            <a:avLst/>
          </a:prstGeom>
        </p:spPr>
      </p:pic>
    </p:spTree>
    <p:extLst>
      <p:ext uri="{BB962C8B-B14F-4D97-AF65-F5344CB8AC3E}">
        <p14:creationId xmlns:p14="http://schemas.microsoft.com/office/powerpoint/2010/main" val="2208640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xmlns="" id="{00C246EA-41F3-4461-A62F-3D3E236C90E5}"/>
              </a:ext>
            </a:extLst>
          </p:cNvPr>
          <p:cNvSpPr>
            <a:spLocks noGrp="1"/>
          </p:cNvSpPr>
          <p:nvPr>
            <p:ph type="body" sz="quarter" idx="11"/>
          </p:nvPr>
        </p:nvSpPr>
        <p:spPr>
          <a:xfrm>
            <a:off x="5761230" y="1081584"/>
            <a:ext cx="6081903" cy="4393799"/>
          </a:xfrm>
        </p:spPr>
        <p:txBody>
          <a:bodyPr>
            <a:normAutofit fontScale="85000" lnSpcReduction="10000"/>
          </a:bodyPr>
          <a:lstStyle/>
          <a:p>
            <a:r>
              <a:rPr lang="en-US" b="1" dirty="0"/>
              <a:t>YRE Competition 2023</a:t>
            </a:r>
            <a:r>
              <a:rPr lang="tr-TR" b="1" dirty="0"/>
              <a:t>, </a:t>
            </a:r>
            <a:r>
              <a:rPr lang="en-US" b="1" dirty="0"/>
              <a:t>1st Place - Single Photo Campaign</a:t>
            </a:r>
            <a:br>
              <a:rPr lang="en-US" b="1" dirty="0"/>
            </a:br>
            <a:r>
              <a:rPr lang="en-US" b="1" dirty="0"/>
              <a:t>11-25 years old</a:t>
            </a:r>
            <a:r>
              <a:rPr lang="tr-TR" b="1" dirty="0"/>
              <a:t> </a:t>
            </a:r>
            <a:r>
              <a:rPr lang="en-US" b="1" i="1" dirty="0"/>
              <a:t>By </a:t>
            </a:r>
            <a:r>
              <a:rPr lang="en-US" b="1" i="1" dirty="0" err="1"/>
              <a:t>Freyr</a:t>
            </a:r>
            <a:r>
              <a:rPr lang="en-US" b="1" i="1" dirty="0"/>
              <a:t> </a:t>
            </a:r>
            <a:r>
              <a:rPr lang="en-US" b="1" i="1" dirty="0" err="1"/>
              <a:t>Thors</a:t>
            </a:r>
            <a:endParaRPr lang="en-US" b="1" dirty="0"/>
          </a:p>
          <a:p>
            <a:pPr marL="0" indent="0">
              <a:buNone/>
            </a:pPr>
            <a:endParaRPr lang="tr-TR" b="1" dirty="0"/>
          </a:p>
          <a:p>
            <a:pPr marL="0" indent="0">
              <a:buNone/>
            </a:pPr>
            <a:r>
              <a:rPr lang="en-US" dirty="0"/>
              <a:t>This project is a photograph where I attempt to display a character that represents the human collective's toxic consumerism. The character displays the collective greed and all humanity's regard for the environment compressed into one being or character.</a:t>
            </a:r>
            <a:br>
              <a:rPr lang="en-US" dirty="0"/>
            </a:br>
            <a:endParaRPr lang="tr-TR" dirty="0"/>
          </a:p>
        </p:txBody>
      </p:sp>
      <p:pic>
        <p:nvPicPr>
          <p:cNvPr id="7" name="Resim 6">
            <a:extLst>
              <a:ext uri="{FF2B5EF4-FFF2-40B4-BE49-F238E27FC236}">
                <a16:creationId xmlns:a16="http://schemas.microsoft.com/office/drawing/2014/main" xmlns="" id="{D766FC0C-92C4-4BD0-B1BF-E0DA69A2B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32" y="895739"/>
            <a:ext cx="4270808" cy="5691673"/>
          </a:xfrm>
          <a:prstGeom prst="rect">
            <a:avLst/>
          </a:prstGeom>
        </p:spPr>
      </p:pic>
    </p:spTree>
    <p:extLst>
      <p:ext uri="{BB962C8B-B14F-4D97-AF65-F5344CB8AC3E}">
        <p14:creationId xmlns:p14="http://schemas.microsoft.com/office/powerpoint/2010/main" val="6033132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xmlns="" id="{4BC529F6-7139-4D18-850A-D68A68BDB107}"/>
              </a:ext>
            </a:extLst>
          </p:cNvPr>
          <p:cNvSpPr>
            <a:spLocks noGrp="1"/>
          </p:cNvSpPr>
          <p:nvPr>
            <p:ph type="body" sz="quarter" idx="11"/>
          </p:nvPr>
        </p:nvSpPr>
        <p:spPr>
          <a:xfrm>
            <a:off x="7226473" y="1279887"/>
            <a:ext cx="4671743" cy="3986175"/>
          </a:xfrm>
        </p:spPr>
        <p:txBody>
          <a:bodyPr>
            <a:normAutofit fontScale="85000" lnSpcReduction="10000"/>
          </a:bodyPr>
          <a:lstStyle/>
          <a:p>
            <a:r>
              <a:rPr lang="en-US" b="1" cap="all" dirty="0"/>
              <a:t>YRE COMPETITION 2023</a:t>
            </a:r>
            <a:br>
              <a:rPr lang="en-US" b="1" cap="all" dirty="0"/>
            </a:br>
            <a:r>
              <a:rPr lang="en-US" b="1" cap="all" dirty="0"/>
              <a:t>1ST PLACE - REPORTAGE VIDEO</a:t>
            </a:r>
            <a:br>
              <a:rPr lang="en-US" b="1" cap="all" dirty="0"/>
            </a:br>
            <a:r>
              <a:rPr lang="en-US" b="1" cap="all" dirty="0"/>
              <a:t>19-25 YEARS OLD</a:t>
            </a:r>
          </a:p>
          <a:p>
            <a:r>
              <a:rPr lang="tr-TR" dirty="0" err="1"/>
              <a:t>Erinn</a:t>
            </a:r>
            <a:r>
              <a:rPr lang="tr-TR" dirty="0"/>
              <a:t> </a:t>
            </a:r>
            <a:r>
              <a:rPr lang="tr-TR" dirty="0" err="1"/>
              <a:t>Liesens</a:t>
            </a:r>
            <a:r>
              <a:rPr lang="tr-TR" dirty="0"/>
              <a:t> tarafından FREA, Berlin'de </a:t>
            </a:r>
            <a:r>
              <a:rPr lang="tr-TR" dirty="0" err="1"/>
              <a:t>vegan</a:t>
            </a:r>
            <a:r>
              <a:rPr lang="tr-TR" dirty="0"/>
              <a:t> ve sıfır atıklı bir fırın ve restoran. Sahibi </a:t>
            </a:r>
            <a:r>
              <a:rPr lang="tr-TR" dirty="0" err="1"/>
              <a:t>Johannes</a:t>
            </a:r>
            <a:r>
              <a:rPr lang="tr-TR" dirty="0"/>
              <a:t> konsepti açıklıyor ve pasta şefi James bize sıfır atık politikasıyla nasıl çalışabildiklerini gösteriyor!</a:t>
            </a:r>
          </a:p>
        </p:txBody>
      </p:sp>
      <p:pic>
        <p:nvPicPr>
          <p:cNvPr id="6" name="Çevrimiçi Medya 5" title="YRE Zero Waste Berlin">
            <a:hlinkClick r:id="" action="ppaction://media"/>
            <a:extLst>
              <a:ext uri="{FF2B5EF4-FFF2-40B4-BE49-F238E27FC236}">
                <a16:creationId xmlns:a16="http://schemas.microsoft.com/office/drawing/2014/main" xmlns="" id="{AD4F0C7C-9ECC-46A5-9732-26C3F70ECA65}"/>
              </a:ext>
            </a:extLst>
          </p:cNvPr>
          <p:cNvPicPr>
            <a:picLocks noRot="1" noChangeAspect="1"/>
          </p:cNvPicPr>
          <p:nvPr>
            <a:videoFile r:link="rId1"/>
          </p:nvPr>
        </p:nvPicPr>
        <p:blipFill>
          <a:blip r:embed="rId3"/>
          <a:stretch>
            <a:fillRect/>
          </a:stretch>
        </p:blipFill>
        <p:spPr>
          <a:xfrm>
            <a:off x="903995" y="1463300"/>
            <a:ext cx="5794607" cy="3273953"/>
          </a:xfrm>
          <a:prstGeom prst="rect">
            <a:avLst/>
          </a:prstGeom>
        </p:spPr>
      </p:pic>
    </p:spTree>
    <p:extLst>
      <p:ext uri="{BB962C8B-B14F-4D97-AF65-F5344CB8AC3E}">
        <p14:creationId xmlns:p14="http://schemas.microsoft.com/office/powerpoint/2010/main" val="1933645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xmlns="" id="{0F385266-5853-4570-9382-9719C2DE7A17}"/>
              </a:ext>
            </a:extLst>
          </p:cNvPr>
          <p:cNvSpPr>
            <a:spLocks noGrp="1"/>
          </p:cNvSpPr>
          <p:nvPr>
            <p:ph type="body" sz="quarter" idx="11"/>
          </p:nvPr>
        </p:nvSpPr>
        <p:spPr>
          <a:xfrm>
            <a:off x="6720289" y="1072355"/>
            <a:ext cx="5089794" cy="5625899"/>
          </a:xfrm>
        </p:spPr>
        <p:txBody>
          <a:bodyPr>
            <a:noAutofit/>
          </a:bodyPr>
          <a:lstStyle/>
          <a:p>
            <a:pPr marL="0" indent="0">
              <a:buNone/>
            </a:pPr>
            <a:r>
              <a:rPr lang="en-US" sz="2000" b="1" dirty="0"/>
              <a:t>YRE Competition 2022</a:t>
            </a:r>
            <a:r>
              <a:rPr lang="tr-TR" sz="2000" b="1" dirty="0"/>
              <a:t>, </a:t>
            </a:r>
            <a:r>
              <a:rPr lang="en-US" sz="2000" b="1" dirty="0"/>
              <a:t>shared 2nd Place - Campaign video</a:t>
            </a:r>
          </a:p>
          <a:p>
            <a:pPr marL="0" indent="0">
              <a:buNone/>
            </a:pPr>
            <a:r>
              <a:rPr lang="en-US" sz="2000" b="1" dirty="0"/>
              <a:t>15-18 years old</a:t>
            </a:r>
            <a:endParaRPr lang="tr-TR" sz="2000" b="1" dirty="0"/>
          </a:p>
          <a:p>
            <a:pPr marL="0" indent="0">
              <a:buNone/>
            </a:pPr>
            <a:r>
              <a:rPr lang="en-US" sz="2000" b="1" dirty="0"/>
              <a:t>By Julia Cho, Kristine Lee, Irene Kim, Peter Lee, </a:t>
            </a:r>
            <a:r>
              <a:rPr lang="en-US" sz="2000" b="1" dirty="0" err="1"/>
              <a:t>Junho</a:t>
            </a:r>
            <a:r>
              <a:rPr lang="en-US" sz="2000" b="1" dirty="0"/>
              <a:t> Choi</a:t>
            </a:r>
          </a:p>
          <a:p>
            <a:endParaRPr lang="en-US" sz="2000" b="1" dirty="0"/>
          </a:p>
          <a:p>
            <a:r>
              <a:rPr lang="en-US" sz="2000" b="1" dirty="0"/>
              <a:t>Our video, “Digital Pollution”, is related to the Sustainable Development Goal #12, which is “Responsible Consumption and Production”. As our video addresses the issue of digital pollution, while also informing the viewers of its effects, it raises awareness on how to be more responsible when consuming digital media. Additionally, it proposes multiple solutions for this problem of digital pollution and mentions how we can reduce the amount of CO2 emissions as well</a:t>
            </a:r>
            <a:endParaRPr lang="tr-TR" sz="2000" b="1" dirty="0"/>
          </a:p>
        </p:txBody>
      </p:sp>
      <p:pic>
        <p:nvPicPr>
          <p:cNvPr id="6" name="Çevrimiçi Medya 5" title="Digital Pollution / 2022 Young Reporters for the Environment Best Award">
            <a:hlinkClick r:id="" action="ppaction://media"/>
            <a:extLst>
              <a:ext uri="{FF2B5EF4-FFF2-40B4-BE49-F238E27FC236}">
                <a16:creationId xmlns:a16="http://schemas.microsoft.com/office/drawing/2014/main" xmlns="" id="{66737957-DACC-4FA9-9D6E-BE7C3E4B029E}"/>
              </a:ext>
            </a:extLst>
          </p:cNvPr>
          <p:cNvPicPr>
            <a:picLocks noRot="1" noChangeAspect="1"/>
          </p:cNvPicPr>
          <p:nvPr>
            <a:videoFile r:link="rId1"/>
          </p:nvPr>
        </p:nvPicPr>
        <p:blipFill>
          <a:blip r:embed="rId4"/>
          <a:stretch>
            <a:fillRect/>
          </a:stretch>
        </p:blipFill>
        <p:spPr>
          <a:xfrm>
            <a:off x="627962" y="1752699"/>
            <a:ext cx="5933807" cy="3352601"/>
          </a:xfrm>
          <a:prstGeom prst="rect">
            <a:avLst/>
          </a:prstGeom>
        </p:spPr>
      </p:pic>
    </p:spTree>
    <p:extLst>
      <p:ext uri="{BB962C8B-B14F-4D97-AF65-F5344CB8AC3E}">
        <p14:creationId xmlns:p14="http://schemas.microsoft.com/office/powerpoint/2010/main" val="22205298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1">
            <a:extLst>
              <a:ext uri="{FF2B5EF4-FFF2-40B4-BE49-F238E27FC236}">
                <a16:creationId xmlns:a16="http://schemas.microsoft.com/office/drawing/2014/main" xmlns="" id="{2009712E-787D-4312-997B-3207EBDE7897}"/>
              </a:ext>
            </a:extLst>
          </p:cNvPr>
          <p:cNvSpPr txBox="1">
            <a:spLocks/>
          </p:cNvSpPr>
          <p:nvPr/>
        </p:nvSpPr>
        <p:spPr>
          <a:xfrm>
            <a:off x="2782677" y="745394"/>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3600" b="1" u="sng" dirty="0">
                <a:solidFill>
                  <a:srgbClr val="0070C0"/>
                </a:solidFill>
              </a:rPr>
              <a:t>WEB SİTESİ VE SOSYAL MEDYA HESAPLARI</a:t>
            </a:r>
          </a:p>
        </p:txBody>
      </p:sp>
      <p:sp>
        <p:nvSpPr>
          <p:cNvPr id="8" name="Metin kutusu 7">
            <a:extLst>
              <a:ext uri="{FF2B5EF4-FFF2-40B4-BE49-F238E27FC236}">
                <a16:creationId xmlns:a16="http://schemas.microsoft.com/office/drawing/2014/main" xmlns="" id="{34968559-86D8-4232-968E-46AADC227CBA}"/>
              </a:ext>
            </a:extLst>
          </p:cNvPr>
          <p:cNvSpPr txBox="1"/>
          <p:nvPr/>
        </p:nvSpPr>
        <p:spPr>
          <a:xfrm>
            <a:off x="2678385" y="3624104"/>
            <a:ext cx="6408712" cy="1015663"/>
          </a:xfrm>
          <a:prstGeom prst="rect">
            <a:avLst/>
          </a:prstGeom>
          <a:noFill/>
        </p:spPr>
        <p:txBody>
          <a:bodyPr wrap="square" rtlCol="0">
            <a:spAutoFit/>
          </a:bodyPr>
          <a:lstStyle/>
          <a:p>
            <a:r>
              <a:rPr lang="tr-TR" sz="2000" b="1" u="sng" dirty="0">
                <a:hlinkClick r:id="rId3"/>
              </a:rPr>
              <a:t>https://www.facebook.com/CevreninGencSozculeri</a:t>
            </a:r>
            <a:endParaRPr lang="tr-TR" sz="2000" b="1" u="sng" dirty="0"/>
          </a:p>
          <a:p>
            <a:endParaRPr lang="tr-TR" sz="2000" b="1" dirty="0"/>
          </a:p>
          <a:p>
            <a:endParaRPr lang="tr-TR" sz="2000" b="1" dirty="0"/>
          </a:p>
        </p:txBody>
      </p:sp>
      <p:sp>
        <p:nvSpPr>
          <p:cNvPr id="9" name="Metin kutusu 8">
            <a:extLst>
              <a:ext uri="{FF2B5EF4-FFF2-40B4-BE49-F238E27FC236}">
                <a16:creationId xmlns:a16="http://schemas.microsoft.com/office/drawing/2014/main" xmlns="" id="{7D7907D6-C90D-4246-9957-99E22601FF1A}"/>
              </a:ext>
            </a:extLst>
          </p:cNvPr>
          <p:cNvSpPr txBox="1"/>
          <p:nvPr/>
        </p:nvSpPr>
        <p:spPr>
          <a:xfrm>
            <a:off x="2680054" y="2476867"/>
            <a:ext cx="5501246" cy="400110"/>
          </a:xfrm>
          <a:prstGeom prst="rect">
            <a:avLst/>
          </a:prstGeom>
          <a:noFill/>
        </p:spPr>
        <p:txBody>
          <a:bodyPr wrap="square" rtlCol="0">
            <a:spAutoFit/>
          </a:bodyPr>
          <a:lstStyle/>
          <a:p>
            <a:r>
              <a:rPr lang="tr-TR" sz="2000" b="1" dirty="0">
                <a:hlinkClick r:id="rId4"/>
              </a:rPr>
              <a:t>http://www.cevreningencsozculeri.org.tr</a:t>
            </a:r>
            <a:endParaRPr lang="tr-TR" sz="2000" b="1" dirty="0"/>
          </a:p>
        </p:txBody>
      </p:sp>
      <p:sp>
        <p:nvSpPr>
          <p:cNvPr id="10" name="Metin kutusu 9">
            <a:extLst>
              <a:ext uri="{FF2B5EF4-FFF2-40B4-BE49-F238E27FC236}">
                <a16:creationId xmlns:a16="http://schemas.microsoft.com/office/drawing/2014/main" xmlns="" id="{C064186C-A8A1-462A-883B-42140A7EB0BF}"/>
              </a:ext>
            </a:extLst>
          </p:cNvPr>
          <p:cNvSpPr txBox="1"/>
          <p:nvPr/>
        </p:nvSpPr>
        <p:spPr>
          <a:xfrm>
            <a:off x="2678385" y="4822675"/>
            <a:ext cx="8481702" cy="707886"/>
          </a:xfrm>
          <a:prstGeom prst="rect">
            <a:avLst/>
          </a:prstGeom>
          <a:noFill/>
        </p:spPr>
        <p:txBody>
          <a:bodyPr wrap="square" rtlCol="0">
            <a:spAutoFit/>
          </a:bodyPr>
          <a:lstStyle/>
          <a:p>
            <a:r>
              <a:rPr lang="tr-TR" sz="2000" b="1" dirty="0">
                <a:hlinkClick r:id="rId5"/>
              </a:rPr>
              <a:t>https://www.youtube.com/channel/UCNyJaJ__4yRxaGnw8rB9lYg</a:t>
            </a:r>
            <a:endParaRPr lang="tr-TR" sz="2000" b="1" dirty="0"/>
          </a:p>
          <a:p>
            <a:endParaRPr lang="tr-TR" sz="2000" b="1" dirty="0"/>
          </a:p>
        </p:txBody>
      </p:sp>
      <p:sp>
        <p:nvSpPr>
          <p:cNvPr id="11" name="Dikdörtgen 10">
            <a:extLst>
              <a:ext uri="{FF2B5EF4-FFF2-40B4-BE49-F238E27FC236}">
                <a16:creationId xmlns:a16="http://schemas.microsoft.com/office/drawing/2014/main" xmlns="" id="{983758C5-9DB4-40EC-9BBE-365BD318BAF3}"/>
              </a:ext>
            </a:extLst>
          </p:cNvPr>
          <p:cNvSpPr/>
          <p:nvPr/>
        </p:nvSpPr>
        <p:spPr>
          <a:xfrm>
            <a:off x="2680054" y="3018339"/>
            <a:ext cx="4353024" cy="707886"/>
          </a:xfrm>
          <a:prstGeom prst="rect">
            <a:avLst/>
          </a:prstGeom>
        </p:spPr>
        <p:txBody>
          <a:bodyPr wrap="square">
            <a:spAutoFit/>
          </a:bodyPr>
          <a:lstStyle/>
          <a:p>
            <a:r>
              <a:rPr lang="tr-TR" sz="2000" b="1" dirty="0">
                <a:hlinkClick r:id="rId6"/>
              </a:rPr>
              <a:t>https://linktr.ee/cevreningencsozculeri</a:t>
            </a:r>
            <a:endParaRPr lang="tr-TR" sz="2000" b="1" dirty="0"/>
          </a:p>
          <a:p>
            <a:endParaRPr lang="tr-TR" sz="2000" b="1" dirty="0"/>
          </a:p>
        </p:txBody>
      </p:sp>
      <p:sp>
        <p:nvSpPr>
          <p:cNvPr id="12" name="Dikdörtgen 11">
            <a:extLst>
              <a:ext uri="{FF2B5EF4-FFF2-40B4-BE49-F238E27FC236}">
                <a16:creationId xmlns:a16="http://schemas.microsoft.com/office/drawing/2014/main" xmlns="" id="{AF51FD30-44B4-43E9-AA27-140BEAF39B83}"/>
              </a:ext>
            </a:extLst>
          </p:cNvPr>
          <p:cNvSpPr/>
          <p:nvPr/>
        </p:nvSpPr>
        <p:spPr>
          <a:xfrm>
            <a:off x="2678385" y="4147000"/>
            <a:ext cx="4752528" cy="707886"/>
          </a:xfrm>
          <a:prstGeom prst="rect">
            <a:avLst/>
          </a:prstGeom>
        </p:spPr>
        <p:txBody>
          <a:bodyPr wrap="square">
            <a:spAutoFit/>
          </a:bodyPr>
          <a:lstStyle/>
          <a:p>
            <a:r>
              <a:rPr lang="tr-TR" sz="2000" b="1" dirty="0">
                <a:hlinkClick r:id="rId7"/>
              </a:rPr>
              <a:t>https://www.instagram.com/yre.turkey/</a:t>
            </a:r>
            <a:endParaRPr lang="tr-TR" sz="2000" b="1" dirty="0"/>
          </a:p>
          <a:p>
            <a:endParaRPr lang="tr-TR" sz="2000" b="1" dirty="0"/>
          </a:p>
        </p:txBody>
      </p:sp>
      <p:pic>
        <p:nvPicPr>
          <p:cNvPr id="13" name="Resim 12">
            <a:extLst>
              <a:ext uri="{FF2B5EF4-FFF2-40B4-BE49-F238E27FC236}">
                <a16:creationId xmlns:a16="http://schemas.microsoft.com/office/drawing/2014/main" xmlns="" id="{AE45B7F0-9046-41DA-B7BA-A8E4FE324D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444" y="855938"/>
            <a:ext cx="1272066" cy="1349854"/>
          </a:xfrm>
          <a:prstGeom prst="rect">
            <a:avLst/>
          </a:prstGeom>
        </p:spPr>
      </p:pic>
    </p:spTree>
    <p:extLst>
      <p:ext uri="{BB962C8B-B14F-4D97-AF65-F5344CB8AC3E}">
        <p14:creationId xmlns:p14="http://schemas.microsoft.com/office/powerpoint/2010/main" val="27384162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xmlns="" id="{AE45B7F0-9046-41DA-B7BA-A8E4FE324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54" y="558482"/>
            <a:ext cx="1272066" cy="1349854"/>
          </a:xfrm>
          <a:prstGeom prst="rect">
            <a:avLst/>
          </a:prstGeom>
        </p:spPr>
      </p:pic>
      <p:sp>
        <p:nvSpPr>
          <p:cNvPr id="2" name="Dikdörtgen 1">
            <a:extLst>
              <a:ext uri="{FF2B5EF4-FFF2-40B4-BE49-F238E27FC236}">
                <a16:creationId xmlns:a16="http://schemas.microsoft.com/office/drawing/2014/main" xmlns="" id="{854DA812-FE18-4FD3-8121-993BD422B8B3}"/>
              </a:ext>
            </a:extLst>
          </p:cNvPr>
          <p:cNvSpPr/>
          <p:nvPr/>
        </p:nvSpPr>
        <p:spPr>
          <a:xfrm>
            <a:off x="2180510" y="2635449"/>
            <a:ext cx="7858699" cy="2805063"/>
          </a:xfrm>
          <a:prstGeom prst="rect">
            <a:avLst/>
          </a:prstGeom>
        </p:spPr>
        <p:txBody>
          <a:bodyPr wrap="square">
            <a:spAutoFit/>
          </a:bodyPr>
          <a:lstStyle/>
          <a:p>
            <a:pPr algn="ctr">
              <a:lnSpc>
                <a:spcPct val="150000"/>
              </a:lnSpc>
              <a:buNone/>
            </a:pPr>
            <a:r>
              <a:rPr lang="tr-TR" sz="2400" b="1" dirty="0">
                <a:solidFill>
                  <a:schemeClr val="accent6">
                    <a:lumMod val="75000"/>
                  </a:schemeClr>
                </a:solidFill>
                <a:latin typeface="Calibri" pitchFamily="34" charset="0"/>
                <a:cs typeface="Calibri" pitchFamily="34" charset="0"/>
              </a:rPr>
              <a:t>Katıldığınız için çok teşekkürler,</a:t>
            </a:r>
          </a:p>
          <a:p>
            <a:pPr algn="ctr">
              <a:lnSpc>
                <a:spcPct val="150000"/>
              </a:lnSpc>
              <a:buNone/>
            </a:pPr>
            <a:r>
              <a:rPr lang="tr-TR" sz="2400" b="1" dirty="0">
                <a:solidFill>
                  <a:schemeClr val="accent6">
                    <a:lumMod val="75000"/>
                  </a:schemeClr>
                </a:solidFill>
                <a:latin typeface="Calibri" pitchFamily="34" charset="0"/>
                <a:cs typeface="Calibri" pitchFamily="34" charset="0"/>
              </a:rPr>
              <a:t>Soru ve önerileriniz için</a:t>
            </a:r>
          </a:p>
          <a:p>
            <a:pPr algn="ctr">
              <a:lnSpc>
                <a:spcPct val="150000"/>
              </a:lnSpc>
              <a:buNone/>
            </a:pPr>
            <a:r>
              <a:rPr lang="tr-TR" sz="2400" b="1" dirty="0">
                <a:solidFill>
                  <a:schemeClr val="accent6">
                    <a:lumMod val="75000"/>
                  </a:schemeClr>
                </a:solidFill>
                <a:latin typeface="Calibri" pitchFamily="34" charset="0"/>
                <a:cs typeface="Calibri" pitchFamily="34" charset="0"/>
                <a:hlinkClick r:id="rId4"/>
              </a:rPr>
              <a:t>cevreningencsozculeri@turcev.org.tr</a:t>
            </a:r>
            <a:endParaRPr lang="tr-TR" sz="2400" b="1" dirty="0">
              <a:solidFill>
                <a:schemeClr val="accent6">
                  <a:lumMod val="75000"/>
                </a:schemeClr>
              </a:solidFill>
              <a:latin typeface="Calibri" pitchFamily="34" charset="0"/>
              <a:cs typeface="Calibri" pitchFamily="34" charset="0"/>
            </a:endParaRPr>
          </a:p>
          <a:p>
            <a:pPr algn="ctr">
              <a:lnSpc>
                <a:spcPct val="150000"/>
              </a:lnSpc>
              <a:buNone/>
            </a:pPr>
            <a:r>
              <a:rPr lang="tr-TR" sz="2400" b="1" dirty="0">
                <a:solidFill>
                  <a:schemeClr val="accent6">
                    <a:lumMod val="75000"/>
                  </a:schemeClr>
                </a:solidFill>
                <a:latin typeface="Calibri" pitchFamily="34" charset="0"/>
                <a:cs typeface="Calibri" pitchFamily="34" charset="0"/>
                <a:hlinkClick r:id="rId5"/>
              </a:rPr>
              <a:t>tarimci@eng.ankara.edu.tr</a:t>
            </a:r>
            <a:endParaRPr lang="tr-TR" sz="2400" b="1" dirty="0">
              <a:solidFill>
                <a:schemeClr val="accent6">
                  <a:lumMod val="75000"/>
                </a:schemeClr>
              </a:solidFill>
              <a:latin typeface="Calibri" pitchFamily="34" charset="0"/>
              <a:cs typeface="Calibri" pitchFamily="34" charset="0"/>
            </a:endParaRPr>
          </a:p>
          <a:p>
            <a:pPr algn="ctr">
              <a:lnSpc>
                <a:spcPct val="150000"/>
              </a:lnSpc>
              <a:buNone/>
            </a:pPr>
            <a:r>
              <a:rPr lang="tr-TR" sz="2400" b="1" dirty="0">
                <a:solidFill>
                  <a:schemeClr val="accent6">
                    <a:lumMod val="75000"/>
                  </a:schemeClr>
                </a:solidFill>
                <a:latin typeface="Calibri" pitchFamily="34" charset="0"/>
                <a:cs typeface="Calibri" pitchFamily="34" charset="0"/>
              </a:rPr>
              <a:t>Adreslerinden iletişime geçebilirsiniz.</a:t>
            </a:r>
          </a:p>
        </p:txBody>
      </p:sp>
    </p:spTree>
    <p:extLst>
      <p:ext uri="{BB962C8B-B14F-4D97-AF65-F5344CB8AC3E}">
        <p14:creationId xmlns:p14="http://schemas.microsoft.com/office/powerpoint/2010/main" val="42714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206" y="1166080"/>
            <a:ext cx="9984260" cy="4630050"/>
          </a:xfrm>
          <a:prstGeom prst="rect">
            <a:avLst/>
          </a:prstGeom>
        </p:spPr>
        <p:txBody>
          <a:bodyPr wrap="square">
            <a:spAutoFit/>
          </a:bodyPr>
          <a:lstStyle/>
          <a:p>
            <a:pPr marL="273050" indent="-273050" eaLnBrk="0" hangingPunct="0">
              <a:lnSpc>
                <a:spcPct val="150000"/>
              </a:lnSpc>
              <a:spcBef>
                <a:spcPct val="20000"/>
              </a:spcBef>
              <a:buClr>
                <a:srgbClr val="0BD0D9"/>
              </a:buClr>
              <a:buSzPct val="95000"/>
              <a:buFont typeface="Wingdings 2" pitchFamily="18" charset="2"/>
              <a:buChar char=""/>
            </a:pPr>
            <a:r>
              <a:rPr lang="en-US" sz="3200" b="1" dirty="0">
                <a:latin typeface="Arial" charset="0"/>
                <a:cs typeface="Arial" charset="0"/>
              </a:rPr>
              <a:t>AKTIF ÖĞRENME VE EĞITIM DENEYIMI</a:t>
            </a:r>
            <a:r>
              <a:rPr lang="tr-TR" sz="3200" b="1" dirty="0">
                <a:latin typeface="Arial" charset="0"/>
                <a:cs typeface="Arial" charset="0"/>
              </a:rPr>
              <a:t> </a:t>
            </a:r>
            <a:r>
              <a:rPr lang="en-US" sz="3200" b="1" dirty="0">
                <a:latin typeface="Arial" pitchFamily="34" charset="0"/>
                <a:cs typeface="Arial" pitchFamily="34" charset="0"/>
              </a:rPr>
              <a:t>PROGRAM : </a:t>
            </a:r>
          </a:p>
          <a:p>
            <a:pPr marL="273050" indent="-273050" eaLnBrk="0" hangingPunct="0">
              <a:lnSpc>
                <a:spcPct val="150000"/>
              </a:lnSpc>
              <a:spcBef>
                <a:spcPct val="20000"/>
              </a:spcBef>
              <a:buClr>
                <a:srgbClr val="0BD0D9"/>
              </a:buClr>
              <a:buSzPct val="95000"/>
              <a:buFont typeface="Wingdings" pitchFamily="2" charset="2"/>
              <a:buChar char="Ø"/>
            </a:pPr>
            <a:r>
              <a:rPr lang="en-US" sz="3200" dirty="0" err="1">
                <a:latin typeface="Arial" pitchFamily="34" charset="0"/>
                <a:cs typeface="Arial" pitchFamily="34" charset="0"/>
              </a:rPr>
              <a:t>Gençlerin</a:t>
            </a:r>
            <a:r>
              <a:rPr lang="en-US" sz="3200" dirty="0">
                <a:latin typeface="Arial" pitchFamily="34" charset="0"/>
                <a:cs typeface="Arial" pitchFamily="34" charset="0"/>
              </a:rPr>
              <a:t> </a:t>
            </a:r>
            <a:r>
              <a:rPr lang="en-US" sz="3200" dirty="0" err="1">
                <a:latin typeface="Arial" pitchFamily="34" charset="0"/>
                <a:cs typeface="Arial" pitchFamily="34" charset="0"/>
              </a:rPr>
              <a:t>çevre</a:t>
            </a:r>
            <a:r>
              <a:rPr lang="en-US" sz="3200" dirty="0">
                <a:latin typeface="Arial" pitchFamily="34" charset="0"/>
                <a:cs typeface="Arial" pitchFamily="34" charset="0"/>
              </a:rPr>
              <a:t> </a:t>
            </a:r>
            <a:r>
              <a:rPr lang="en-US" sz="3200" dirty="0" err="1">
                <a:latin typeface="Arial" pitchFamily="34" charset="0"/>
                <a:cs typeface="Arial" pitchFamily="34" charset="0"/>
              </a:rPr>
              <a:t>konularındaki</a:t>
            </a:r>
            <a:r>
              <a:rPr lang="en-US" sz="3200" dirty="0">
                <a:latin typeface="Arial" pitchFamily="34" charset="0"/>
                <a:cs typeface="Arial" pitchFamily="34" charset="0"/>
              </a:rPr>
              <a:t> </a:t>
            </a:r>
            <a:r>
              <a:rPr lang="en-US" sz="3200" dirty="0" err="1">
                <a:latin typeface="Arial" pitchFamily="34" charset="0"/>
                <a:cs typeface="Arial" pitchFamily="34" charset="0"/>
              </a:rPr>
              <a:t>bilgisini</a:t>
            </a:r>
            <a:r>
              <a:rPr lang="en-US" sz="3200" dirty="0">
                <a:latin typeface="Arial" pitchFamily="34" charset="0"/>
                <a:cs typeface="Arial" pitchFamily="34" charset="0"/>
              </a:rPr>
              <a:t> </a:t>
            </a:r>
            <a:r>
              <a:rPr lang="en-US" sz="3200" dirty="0" err="1">
                <a:latin typeface="Arial" pitchFamily="34" charset="0"/>
                <a:cs typeface="Arial" pitchFamily="34" charset="0"/>
              </a:rPr>
              <a:t>geliştirir</a:t>
            </a:r>
            <a:r>
              <a:rPr lang="tr-TR" sz="3200" dirty="0">
                <a:latin typeface="Arial" pitchFamily="34" charset="0"/>
                <a:cs typeface="Arial" pitchFamily="34" charset="0"/>
              </a:rPr>
              <a:t>,</a:t>
            </a:r>
            <a:endParaRPr lang="en-US" sz="3200" dirty="0">
              <a:latin typeface="Arial" pitchFamily="34" charset="0"/>
              <a:cs typeface="Arial" pitchFamily="34" charset="0"/>
            </a:endParaRPr>
          </a:p>
          <a:p>
            <a:pPr marL="273050" indent="-273050" eaLnBrk="0" hangingPunct="0">
              <a:lnSpc>
                <a:spcPct val="150000"/>
              </a:lnSpc>
              <a:spcBef>
                <a:spcPct val="20000"/>
              </a:spcBef>
              <a:buClr>
                <a:srgbClr val="0BD0D9"/>
              </a:buClr>
              <a:buSzPct val="95000"/>
              <a:buFont typeface="Wingdings" pitchFamily="2" charset="2"/>
              <a:buChar char="Ø"/>
            </a:pPr>
            <a:r>
              <a:rPr lang="en-US" sz="3200" dirty="0" err="1">
                <a:latin typeface="Arial" pitchFamily="34" charset="0"/>
                <a:cs typeface="Arial" pitchFamily="34" charset="0"/>
              </a:rPr>
              <a:t>Gençlere</a:t>
            </a:r>
            <a:r>
              <a:rPr lang="en-US" sz="3200" dirty="0">
                <a:latin typeface="Arial" pitchFamily="34" charset="0"/>
                <a:cs typeface="Arial" pitchFamily="34" charset="0"/>
              </a:rPr>
              <a:t>, </a:t>
            </a:r>
            <a:r>
              <a:rPr lang="en-US" sz="3200" u="sng" dirty="0" err="1">
                <a:latin typeface="Arial" pitchFamily="34" charset="0"/>
                <a:cs typeface="Arial" pitchFamily="34" charset="0"/>
              </a:rPr>
              <a:t>iletişim</a:t>
            </a:r>
            <a:r>
              <a:rPr lang="en-US" sz="3200" u="sng" dirty="0">
                <a:latin typeface="Arial" pitchFamily="34" charset="0"/>
                <a:cs typeface="Arial" pitchFamily="34" charset="0"/>
              </a:rPr>
              <a:t>, </a:t>
            </a:r>
            <a:r>
              <a:rPr lang="en-US" sz="3200" u="sng" dirty="0" err="1">
                <a:latin typeface="Arial" pitchFamily="34" charset="0"/>
                <a:cs typeface="Arial" pitchFamily="34" charset="0"/>
              </a:rPr>
              <a:t>küresel</a:t>
            </a:r>
            <a:r>
              <a:rPr lang="en-US" sz="3200" u="sng" dirty="0">
                <a:latin typeface="Arial" pitchFamily="34" charset="0"/>
                <a:cs typeface="Arial" pitchFamily="34" charset="0"/>
              </a:rPr>
              <a:t> </a:t>
            </a:r>
            <a:r>
              <a:rPr lang="en-US" sz="3200" u="sng" dirty="0" err="1">
                <a:latin typeface="Arial" pitchFamily="34" charset="0"/>
                <a:cs typeface="Arial" pitchFamily="34" charset="0"/>
              </a:rPr>
              <a:t>vatandaşlık</a:t>
            </a:r>
            <a:r>
              <a:rPr lang="en-US" sz="3200" u="sng" dirty="0">
                <a:latin typeface="Arial" pitchFamily="34" charset="0"/>
                <a:cs typeface="Arial" pitchFamily="34" charset="0"/>
              </a:rPr>
              <a:t>, </a:t>
            </a:r>
            <a:r>
              <a:rPr lang="en-US" sz="3200" u="sng" dirty="0" err="1">
                <a:latin typeface="Arial" pitchFamily="34" charset="0"/>
                <a:cs typeface="Arial" pitchFamily="34" charset="0"/>
              </a:rPr>
              <a:t>bireysel</a:t>
            </a:r>
            <a:r>
              <a:rPr lang="en-US" sz="3200" u="sng" dirty="0">
                <a:latin typeface="Arial" pitchFamily="34" charset="0"/>
                <a:cs typeface="Arial" pitchFamily="34" charset="0"/>
              </a:rPr>
              <a:t> </a:t>
            </a:r>
            <a:r>
              <a:rPr lang="en-US" sz="3200" u="sng" dirty="0" err="1">
                <a:latin typeface="Arial" pitchFamily="34" charset="0"/>
                <a:cs typeface="Arial" pitchFamily="34" charset="0"/>
              </a:rPr>
              <a:t>girişimcilik</a:t>
            </a:r>
            <a:r>
              <a:rPr lang="en-US" sz="3200" u="sng" dirty="0">
                <a:latin typeface="Arial" pitchFamily="34" charset="0"/>
                <a:cs typeface="Arial" pitchFamily="34" charset="0"/>
              </a:rPr>
              <a:t>, </a:t>
            </a:r>
            <a:r>
              <a:rPr lang="en-US" sz="3200" u="sng" dirty="0" err="1">
                <a:latin typeface="Arial" pitchFamily="34" charset="0"/>
                <a:cs typeface="Arial" pitchFamily="34" charset="0"/>
              </a:rPr>
              <a:t>takım</a:t>
            </a:r>
            <a:r>
              <a:rPr lang="en-US" sz="3200" u="sng" dirty="0">
                <a:latin typeface="Arial" pitchFamily="34" charset="0"/>
                <a:cs typeface="Arial" pitchFamily="34" charset="0"/>
              </a:rPr>
              <a:t> </a:t>
            </a:r>
            <a:r>
              <a:rPr lang="en-US" sz="3200" u="sng" dirty="0" err="1">
                <a:latin typeface="Arial" pitchFamily="34" charset="0"/>
                <a:cs typeface="Arial" pitchFamily="34" charset="0"/>
              </a:rPr>
              <a:t>çalışması</a:t>
            </a:r>
            <a:r>
              <a:rPr lang="en-US" sz="3200" u="sng" dirty="0">
                <a:latin typeface="Arial" pitchFamily="34" charset="0"/>
                <a:cs typeface="Arial" pitchFamily="34" charset="0"/>
              </a:rPr>
              <a:t> ve </a:t>
            </a:r>
            <a:r>
              <a:rPr lang="en-US" sz="3200" u="sng" dirty="0" err="1">
                <a:latin typeface="Arial" pitchFamily="34" charset="0"/>
                <a:cs typeface="Arial" pitchFamily="34" charset="0"/>
              </a:rPr>
              <a:t>liderlik</a:t>
            </a:r>
            <a:r>
              <a:rPr lang="en-US" sz="3200" u="sng" dirty="0">
                <a:latin typeface="Arial" pitchFamily="34" charset="0"/>
                <a:cs typeface="Arial" pitchFamily="34" charset="0"/>
              </a:rPr>
              <a:t> </a:t>
            </a:r>
            <a:r>
              <a:rPr lang="en-US" sz="3200" u="sng" dirty="0" err="1">
                <a:latin typeface="Arial" pitchFamily="34" charset="0"/>
                <a:cs typeface="Arial" pitchFamily="34" charset="0"/>
              </a:rPr>
              <a:t>gibi</a:t>
            </a:r>
            <a:r>
              <a:rPr lang="en-US" sz="3200" u="sng" dirty="0">
                <a:latin typeface="Arial" pitchFamily="34" charset="0"/>
                <a:cs typeface="Arial" pitchFamily="34" charset="0"/>
              </a:rPr>
              <a:t> </a:t>
            </a:r>
            <a:r>
              <a:rPr lang="en-US" sz="3200" dirty="0" err="1">
                <a:latin typeface="Arial" pitchFamily="34" charset="0"/>
                <a:cs typeface="Arial" pitchFamily="34" charset="0"/>
              </a:rPr>
              <a:t>hayat</a:t>
            </a:r>
            <a:r>
              <a:rPr lang="en-US" sz="3200" dirty="0">
                <a:latin typeface="Arial" pitchFamily="34" charset="0"/>
                <a:cs typeface="Arial" pitchFamily="34" charset="0"/>
              </a:rPr>
              <a:t> </a:t>
            </a:r>
            <a:r>
              <a:rPr lang="en-US" sz="3200" dirty="0" err="1">
                <a:latin typeface="Arial" pitchFamily="34" charset="0"/>
                <a:cs typeface="Arial" pitchFamily="34" charset="0"/>
              </a:rPr>
              <a:t>boyu</a:t>
            </a:r>
            <a:r>
              <a:rPr lang="en-US" sz="3200" dirty="0">
                <a:latin typeface="Arial" pitchFamily="34" charset="0"/>
                <a:cs typeface="Arial" pitchFamily="34" charset="0"/>
              </a:rPr>
              <a:t> </a:t>
            </a:r>
            <a:r>
              <a:rPr lang="en-US" sz="3200" dirty="0" err="1">
                <a:latin typeface="Arial" pitchFamily="34" charset="0"/>
                <a:cs typeface="Arial" pitchFamily="34" charset="0"/>
              </a:rPr>
              <a:t>kullanabilecekleri</a:t>
            </a:r>
            <a:r>
              <a:rPr lang="en-US" sz="3200" dirty="0">
                <a:latin typeface="Arial" pitchFamily="34" charset="0"/>
                <a:cs typeface="Arial" pitchFamily="34" charset="0"/>
              </a:rPr>
              <a:t> </a:t>
            </a:r>
            <a:r>
              <a:rPr lang="en-US" sz="3200" dirty="0" err="1">
                <a:latin typeface="Arial" pitchFamily="34" charset="0"/>
                <a:cs typeface="Arial" pitchFamily="34" charset="0"/>
              </a:rPr>
              <a:t>beceriler</a:t>
            </a:r>
            <a:r>
              <a:rPr lang="en-US" sz="3200" dirty="0">
                <a:latin typeface="Arial" pitchFamily="34" charset="0"/>
                <a:cs typeface="Arial" pitchFamily="34" charset="0"/>
              </a:rPr>
              <a:t> </a:t>
            </a:r>
            <a:r>
              <a:rPr lang="en-US" sz="3200" dirty="0" err="1">
                <a:latin typeface="Arial" pitchFamily="34" charset="0"/>
                <a:cs typeface="Arial" pitchFamily="34" charset="0"/>
              </a:rPr>
              <a:t>kazandırır</a:t>
            </a:r>
            <a:r>
              <a:rPr lang="tr-TR" sz="3200" dirty="0">
                <a:latin typeface="Arial" pitchFamily="34" charset="0"/>
                <a:cs typeface="Arial" pitchFamily="34" charset="0"/>
              </a:rPr>
              <a:t>.</a:t>
            </a:r>
            <a:endParaRPr lang="en-US" sz="3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431704" y="549274"/>
            <a:ext cx="5257800" cy="1007518"/>
          </a:xfrm>
          <a:prstGeom prst="rect">
            <a:avLst/>
          </a:prstGeom>
          <a:solidFill>
            <a:schemeClr val="accent2"/>
          </a:solidFill>
        </p:spPr>
        <p:txBody>
          <a:bodyPr/>
          <a:lstStyle/>
          <a:p>
            <a:pPr algn="ctr" eaLnBrk="0" hangingPunct="0">
              <a:defRPr/>
            </a:pPr>
            <a:endParaRPr lang="da-DK" sz="2000" b="1" dirty="0">
              <a:latin typeface="Arial" panose="020B0604020202020204" pitchFamily="34" charset="0"/>
              <a:ea typeface="+mj-ea"/>
              <a:cs typeface="Arial" panose="020B0604020202020204" pitchFamily="34" charset="0"/>
            </a:endParaRPr>
          </a:p>
          <a:p>
            <a:pPr algn="ctr" eaLnBrk="0" hangingPunct="0">
              <a:defRPr/>
            </a:pPr>
            <a:r>
              <a:rPr lang="da-DK" sz="2400" b="1" dirty="0">
                <a:latin typeface="Arial" panose="020B0604020202020204" pitchFamily="34" charset="0"/>
                <a:ea typeface="+mj-ea"/>
                <a:cs typeface="Arial" panose="020B0604020202020204" pitchFamily="34" charset="0"/>
              </a:rPr>
              <a:t>ÇGS</a:t>
            </a:r>
            <a:r>
              <a:rPr lang="tr-TR" sz="2400" b="1" dirty="0">
                <a:latin typeface="Arial" panose="020B0604020202020204" pitchFamily="34" charset="0"/>
                <a:ea typeface="+mj-ea"/>
                <a:cs typeface="Arial" panose="020B0604020202020204" pitchFamily="34" charset="0"/>
              </a:rPr>
              <a:t> </a:t>
            </a:r>
            <a:r>
              <a:rPr lang="en-GB" sz="2400" b="1" dirty="0">
                <a:latin typeface="Arial" panose="020B0604020202020204" pitchFamily="34" charset="0"/>
                <a:ea typeface="+mj-ea"/>
                <a:cs typeface="Arial" panose="020B0604020202020204" pitchFamily="34" charset="0"/>
              </a:rPr>
              <a:t>PROGRAM HEDEFLERI</a:t>
            </a:r>
            <a:endParaRPr lang="da-DK" sz="2400" b="1" dirty="0">
              <a:latin typeface="Arial" panose="020B0604020202020204" pitchFamily="34" charset="0"/>
              <a:ea typeface="+mj-ea"/>
              <a:cs typeface="Arial" panose="020B0604020202020204" pitchFamily="34" charset="0"/>
            </a:endParaRPr>
          </a:p>
        </p:txBody>
      </p:sp>
      <p:sp>
        <p:nvSpPr>
          <p:cNvPr id="18435" name="Pladsholder til indhold 2"/>
          <p:cNvSpPr txBox="1">
            <a:spLocks/>
          </p:cNvSpPr>
          <p:nvPr/>
        </p:nvSpPr>
        <p:spPr bwMode="auto">
          <a:xfrm>
            <a:off x="494269" y="1556792"/>
            <a:ext cx="11467072" cy="5004646"/>
          </a:xfrm>
          <a:prstGeom prst="rect">
            <a:avLst/>
          </a:prstGeom>
          <a:noFill/>
          <a:ln w="9525">
            <a:noFill/>
            <a:miter lim="800000"/>
            <a:headEnd/>
            <a:tailEnd/>
          </a:ln>
        </p:spPr>
        <p:txBody>
          <a:bodyPr/>
          <a:lstStyle/>
          <a:p>
            <a:pPr marL="273050" indent="-273050" eaLnBrk="0" hangingPunct="0">
              <a:lnSpc>
                <a:spcPct val="150000"/>
              </a:lnSpc>
              <a:spcBef>
                <a:spcPct val="20000"/>
              </a:spcBef>
              <a:buClr>
                <a:srgbClr val="0BD0D9"/>
              </a:buClr>
              <a:buSzPct val="95000"/>
              <a:buFont typeface="Wingdings 2" pitchFamily="18" charset="2"/>
              <a:buChar char=""/>
            </a:pPr>
            <a:r>
              <a:rPr lang="tr-TR" sz="2400" dirty="0">
                <a:latin typeface="Arial" charset="0"/>
                <a:cs typeface="Arial" charset="0"/>
              </a:rPr>
              <a:t>Sürdürülebilir gelişmeyi anlamak</a:t>
            </a:r>
            <a:endParaRPr lang="en-GB" sz="2400" dirty="0">
              <a:latin typeface="Arial" charset="0"/>
              <a:cs typeface="Arial" charset="0"/>
            </a:endParaRPr>
          </a:p>
          <a:p>
            <a:pPr marL="273050" indent="-273050" eaLnBrk="0" hangingPunct="0">
              <a:lnSpc>
                <a:spcPct val="150000"/>
              </a:lnSpc>
              <a:spcBef>
                <a:spcPct val="20000"/>
              </a:spcBef>
              <a:buClr>
                <a:srgbClr val="0BD0D9"/>
              </a:buClr>
              <a:buSzPct val="95000"/>
              <a:buFont typeface="Wingdings 2" pitchFamily="18" charset="2"/>
              <a:buChar char=""/>
            </a:pPr>
            <a:r>
              <a:rPr lang="tr-TR" sz="2400" dirty="0">
                <a:latin typeface="Arial" charset="0"/>
                <a:cs typeface="Arial" charset="0"/>
              </a:rPr>
              <a:t>Toplumun temel konuları ile ilgili olmak</a:t>
            </a:r>
            <a:endParaRPr lang="en-GB" sz="2400" dirty="0">
              <a:latin typeface="Arial" charset="0"/>
              <a:cs typeface="Arial" charset="0"/>
            </a:endParaRPr>
          </a:p>
          <a:p>
            <a:pPr marL="273050" indent="-273050" eaLnBrk="0" hangingPunct="0">
              <a:lnSpc>
                <a:spcPct val="150000"/>
              </a:lnSpc>
              <a:spcBef>
                <a:spcPct val="20000"/>
              </a:spcBef>
              <a:buClr>
                <a:srgbClr val="0BD0D9"/>
              </a:buClr>
              <a:buSzPct val="95000"/>
              <a:buFont typeface="Wingdings 2" pitchFamily="18" charset="2"/>
              <a:buChar char=""/>
            </a:pPr>
            <a:r>
              <a:rPr lang="tr-TR" sz="2400" dirty="0">
                <a:latin typeface="Arial" charset="0"/>
                <a:cs typeface="Arial" charset="0"/>
              </a:rPr>
              <a:t>Disiplinlerarası öğrenme</a:t>
            </a:r>
            <a:endParaRPr lang="en-GB" sz="2400" dirty="0">
              <a:latin typeface="Arial" charset="0"/>
              <a:cs typeface="Arial" charset="0"/>
            </a:endParaRPr>
          </a:p>
          <a:p>
            <a:pPr marL="273050" indent="-273050" eaLnBrk="0" hangingPunct="0">
              <a:lnSpc>
                <a:spcPct val="150000"/>
              </a:lnSpc>
              <a:spcBef>
                <a:spcPct val="20000"/>
              </a:spcBef>
              <a:buClr>
                <a:srgbClr val="0BD0D9"/>
              </a:buClr>
              <a:buSzPct val="95000"/>
              <a:buFont typeface="Wingdings 2" pitchFamily="18" charset="2"/>
              <a:buChar char=""/>
            </a:pPr>
            <a:r>
              <a:rPr lang="tr-TR" sz="2400" dirty="0">
                <a:latin typeface="Arial" charset="0"/>
                <a:cs typeface="Arial" charset="0"/>
              </a:rPr>
              <a:t>Aktif öğrenme deneyimi</a:t>
            </a:r>
            <a:endParaRPr lang="en-GB" sz="2400" dirty="0">
              <a:latin typeface="Arial" charset="0"/>
              <a:cs typeface="Arial" charset="0"/>
            </a:endParaRPr>
          </a:p>
          <a:p>
            <a:pPr marL="273050" indent="-273050" eaLnBrk="0" hangingPunct="0">
              <a:lnSpc>
                <a:spcPct val="150000"/>
              </a:lnSpc>
              <a:spcBef>
                <a:spcPct val="20000"/>
              </a:spcBef>
              <a:buClr>
                <a:srgbClr val="0BD0D9"/>
              </a:buClr>
              <a:buSzPct val="95000"/>
              <a:buFont typeface="Wingdings 2" pitchFamily="18" charset="2"/>
              <a:buChar char=""/>
            </a:pPr>
            <a:r>
              <a:rPr lang="tr-TR" sz="2400" dirty="0">
                <a:latin typeface="Arial" charset="0"/>
                <a:cs typeface="Arial" charset="0"/>
              </a:rPr>
              <a:t>Yalnızca bilgi değil, ayrıca beceri geliştirme</a:t>
            </a:r>
          </a:p>
          <a:p>
            <a:pPr marL="273050" indent="-273050" eaLnBrk="0" hangingPunct="0">
              <a:lnSpc>
                <a:spcPct val="150000"/>
              </a:lnSpc>
              <a:spcBef>
                <a:spcPct val="20000"/>
              </a:spcBef>
              <a:buClr>
                <a:srgbClr val="0BD0D9"/>
              </a:buClr>
              <a:buSzPct val="95000"/>
            </a:pPr>
            <a:r>
              <a:rPr lang="en-GB" sz="2400" dirty="0">
                <a:latin typeface="Arial" charset="0"/>
                <a:cs typeface="Arial" charset="0"/>
              </a:rPr>
              <a:t>   (</a:t>
            </a:r>
            <a:r>
              <a:rPr lang="tr-TR" sz="2400" dirty="0">
                <a:latin typeface="Arial" charset="0"/>
                <a:cs typeface="Arial" charset="0"/>
              </a:rPr>
              <a:t>eleştiri duygusu</a:t>
            </a:r>
            <a:r>
              <a:rPr lang="en-GB" sz="2400" dirty="0">
                <a:latin typeface="Arial" charset="0"/>
                <a:cs typeface="Arial" charset="0"/>
              </a:rPr>
              <a:t>, </a:t>
            </a:r>
            <a:r>
              <a:rPr lang="tr-TR" sz="2400" dirty="0">
                <a:latin typeface="Arial" charset="0"/>
                <a:cs typeface="Arial" charset="0"/>
              </a:rPr>
              <a:t>merak</a:t>
            </a:r>
            <a:r>
              <a:rPr lang="en-GB" sz="2400" dirty="0">
                <a:latin typeface="Arial" charset="0"/>
                <a:cs typeface="Arial" charset="0"/>
              </a:rPr>
              <a:t>, </a:t>
            </a:r>
            <a:r>
              <a:rPr lang="tr-TR" sz="2400" dirty="0">
                <a:latin typeface="Arial" charset="0"/>
                <a:cs typeface="Arial" charset="0"/>
              </a:rPr>
              <a:t>iletişim</a:t>
            </a:r>
            <a:r>
              <a:rPr lang="en-GB" sz="2400" dirty="0">
                <a:latin typeface="Arial" charset="0"/>
                <a:cs typeface="Arial" charset="0"/>
              </a:rPr>
              <a:t> </a:t>
            </a:r>
            <a:r>
              <a:rPr lang="en-GB" sz="2400" dirty="0" err="1">
                <a:latin typeface="Arial" charset="0"/>
                <a:cs typeface="Arial" charset="0"/>
              </a:rPr>
              <a:t>yöntemleri</a:t>
            </a:r>
            <a:r>
              <a:rPr lang="en-GB" sz="2400" dirty="0">
                <a:latin typeface="Arial" charset="0"/>
                <a:cs typeface="Arial" charset="0"/>
              </a:rPr>
              <a:t>)</a:t>
            </a:r>
          </a:p>
          <a:p>
            <a:pPr marL="273050" indent="-273050" eaLnBrk="0" hangingPunct="0">
              <a:lnSpc>
                <a:spcPct val="150000"/>
              </a:lnSpc>
              <a:spcBef>
                <a:spcPct val="20000"/>
              </a:spcBef>
              <a:buClr>
                <a:srgbClr val="0BD0D9"/>
              </a:buClr>
              <a:buSzPct val="95000"/>
              <a:buFont typeface="Wingdings 2" pitchFamily="18" charset="2"/>
              <a:buChar char=""/>
            </a:pPr>
            <a:r>
              <a:rPr lang="tr-TR" sz="2400" dirty="0">
                <a:latin typeface="Arial" charset="0"/>
                <a:cs typeface="Arial" charset="0"/>
              </a:rPr>
              <a:t>Soru</a:t>
            </a:r>
            <a:r>
              <a:rPr lang="en-GB" sz="2400" dirty="0">
                <a:latin typeface="Arial" charset="0"/>
                <a:cs typeface="Arial" charset="0"/>
              </a:rPr>
              <a:t>n</a:t>
            </a:r>
            <a:r>
              <a:rPr lang="tr-TR" sz="2400" dirty="0">
                <a:latin typeface="Arial" charset="0"/>
                <a:cs typeface="Arial" charset="0"/>
              </a:rPr>
              <a:t>ları dillendirmek (neden, niçin, nasıl)</a:t>
            </a:r>
            <a:endParaRPr lang="en-GB" sz="2400" dirty="0">
              <a:latin typeface="Arial" charset="0"/>
              <a:cs typeface="Arial" charset="0"/>
            </a:endParaRPr>
          </a:p>
          <a:p>
            <a:pPr marL="273050" indent="-273050" eaLnBrk="0" hangingPunct="0">
              <a:lnSpc>
                <a:spcPct val="150000"/>
              </a:lnSpc>
              <a:spcBef>
                <a:spcPct val="20000"/>
              </a:spcBef>
              <a:buClr>
                <a:srgbClr val="0BD0D9"/>
              </a:buClr>
              <a:buSzPct val="95000"/>
              <a:buFont typeface="Wingdings 2" pitchFamily="18" charset="2"/>
              <a:buChar char=""/>
            </a:pPr>
            <a:r>
              <a:rPr lang="tr-TR" sz="2400" dirty="0">
                <a:latin typeface="Arial" charset="0"/>
                <a:cs typeface="Arial" charset="0"/>
              </a:rPr>
              <a:t>Yerel ve küresel konuları ilişkilendirmek</a:t>
            </a:r>
            <a:endParaRPr lang="da-DK" sz="2400" dirty="0">
              <a:latin typeface="Arial" charset="0"/>
              <a:cs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p:cNvSpPr txBox="1">
            <a:spLocks/>
          </p:cNvSpPr>
          <p:nvPr/>
        </p:nvSpPr>
        <p:spPr>
          <a:xfrm>
            <a:off x="424249" y="889686"/>
            <a:ext cx="11289956" cy="570610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tr-TR" sz="2400" dirty="0">
                <a:latin typeface="Arial" pitchFamily="34" charset="0"/>
                <a:cs typeface="Arial" pitchFamily="34" charset="0"/>
              </a:rPr>
              <a:t>Gençlerin çevre sorunları üzerine görüş ve fikirlerini topluma aktarabilmeleri için makale, fotoğraf ya da video kaydı yoluyla çevre gazeteciliği yapmak, </a:t>
            </a:r>
          </a:p>
          <a:p>
            <a:pPr>
              <a:lnSpc>
                <a:spcPct val="150000"/>
              </a:lnSpc>
            </a:pPr>
            <a:r>
              <a:rPr lang="tr-TR" sz="2400" dirty="0">
                <a:latin typeface="Arial" pitchFamily="34" charset="0"/>
                <a:cs typeface="Arial" pitchFamily="34" charset="0"/>
              </a:rPr>
              <a:t>Çevresel haksızlıkları dillendirmek ve bunların yetkililer tarafından düzeltilmesini sağlamak için kamuoyu oluşturmakla birlikte, gençlere bazı şeyleri değiştirebilecekleri duygusunu yaşatarak onların çevreye duyarlı vatandaşlar olarak yetişmelerini sağlamak,</a:t>
            </a:r>
            <a:endParaRPr lang="tr-TR" sz="2400" dirty="0"/>
          </a:p>
        </p:txBody>
      </p:sp>
    </p:spTree>
    <p:extLst>
      <p:ext uri="{BB962C8B-B14F-4D97-AF65-F5344CB8AC3E}">
        <p14:creationId xmlns:p14="http://schemas.microsoft.com/office/powerpoint/2010/main" val="16220056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TotalTime>
  <Words>2539</Words>
  <Application>Microsoft Office PowerPoint</Application>
  <PresentationFormat>Geniş ekran</PresentationFormat>
  <Paragraphs>369</Paragraphs>
  <Slides>67</Slides>
  <Notes>30</Notes>
  <HiddenSlides>0</HiddenSlides>
  <MMClips>3</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67</vt:i4>
      </vt:variant>
    </vt:vector>
  </HeadingPairs>
  <TitlesOfParts>
    <vt:vector size="76" baseType="lpstr">
      <vt:lpstr>Arial</vt:lpstr>
      <vt:lpstr>Arial Black</vt:lpstr>
      <vt:lpstr>Calibri</vt:lpstr>
      <vt:lpstr>Calibri Light</vt:lpstr>
      <vt:lpstr>Lato</vt:lpstr>
      <vt:lpstr>Lato Black</vt:lpstr>
      <vt:lpstr>Wingdings</vt:lpstr>
      <vt:lpstr>Wingdings 2</vt:lpstr>
      <vt:lpstr>Office Teması</vt:lpstr>
      <vt:lpstr>PowerPoint Sunusu</vt:lpstr>
      <vt:lpstr>PowerPoint Sunusu</vt:lpstr>
      <vt:lpstr>PowerPoint Sunusu</vt:lpstr>
      <vt:lpstr>PowerPoint Sunusu</vt:lpstr>
      <vt:lpstr>Niçin   ÇGS ?</vt:lpstr>
      <vt:lpstr>PowerPoint Sunusu</vt:lpstr>
      <vt:lpstr>PowerPoint Sunusu</vt:lpstr>
      <vt:lpstr>PowerPoint Sunusu</vt:lpstr>
      <vt:lpstr>PowerPoint Sunusu</vt:lpstr>
      <vt:lpstr>PowerPoint Sunusu</vt:lpstr>
      <vt:lpstr>PowerPoint Sunusu</vt:lpstr>
      <vt:lpstr>PowerPoint Sunusu</vt:lpstr>
      <vt:lpstr>Yerel bir çevre konusunu belirleyip tanımlayın İlgili kişi ve grupları bulup, onların konu hakkındaki farklı bakış açılarının ne olduğunu belirleyin.  Birinci el bilgiye ulaşmak için, insanlarla görüş ve gerekiyorsa anket çalışması yapın.  Konuyu, tarihsel, ekonomik, sosyal ve politik ilişkisini ve  olası sonuçlarını ortaya çıkaracak şekilde ele alın.  Yerel çevre konusunun küresel  boyuttaki yerini ve ilişkisini tanımlayın.</vt:lpstr>
      <vt:lpstr>PowerPoint Sunusu</vt:lpstr>
      <vt:lpstr>PowerPoint Sunusu</vt:lpstr>
      <vt:lpstr>2. ADIM : ÇÖZÜMÜ ARAŞTIR, ÇÖZÜM ÖNER</vt:lpstr>
      <vt:lpstr>PowerPoint Sunusu</vt:lpstr>
      <vt:lpstr>4. ADIM : YAYINLA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Video Kayıtta Yapılan Hatalar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Çevrenin Genç Sözcüleri</dc:creator>
  <cp:lastModifiedBy>Windows Kullanıcısı</cp:lastModifiedBy>
  <cp:revision>64</cp:revision>
  <dcterms:created xsi:type="dcterms:W3CDTF">2022-10-26T09:05:23Z</dcterms:created>
  <dcterms:modified xsi:type="dcterms:W3CDTF">2023-10-13T20:11:28Z</dcterms:modified>
</cp:coreProperties>
</file>